
<file path=[Content_Types].xml><?xml version="1.0" encoding="utf-8"?>
<Types xmlns="http://schemas.openxmlformats.org/package/2006/content-types">
  <Default ContentType="application/x-fontdata" Extension="fntdata"/>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embedTrueTypeFonts="true">
  <p:sldMasterIdLst>
    <p:sldMasterId id="2147483648" r:id="rId1"/>
  </p:sldMasterIdLst>
  <p:sldIdLst>
    <p:sldId id="256" r:id="rId6"/>
  </p:sldIdLst>
  <p:sldSz cx="7772400" cy="10058400"/>
  <p:notesSz cx="6858000" cy="9144000"/>
  <p:embeddedFontLst>
    <p:embeddedFont>
      <p:font typeface="Poppins" charset="1" panose="00000500000000000000"/>
      <p:regular r:id="rId7"/>
    </p:embeddedFont>
    <p:embeddedFont>
      <p:font typeface="Poppins Bold" charset="1" panose="00000800000000000000"/>
      <p:regular r:id="rId8"/>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2" Target="presProps.xml" Type="http://schemas.openxmlformats.org/officeDocument/2006/relationships/presProps"/><Relationship Id="rId3" Target="viewProps.xml" Type="http://schemas.openxmlformats.org/officeDocument/2006/relationships/viewProps"/><Relationship Id="rId4" Target="theme/theme1.xml" Type="http://schemas.openxmlformats.org/officeDocument/2006/relationships/theme"/><Relationship Id="rId5" Target="tableStyles.xml" Type="http://schemas.openxmlformats.org/officeDocument/2006/relationships/tableStyles"/><Relationship Id="rId6" Target="slides/slide1.xml" Type="http://schemas.openxmlformats.org/officeDocument/2006/relationships/slide"/><Relationship Id="rId7" Target="fonts/font7.fntdata" Type="http://schemas.openxmlformats.org/officeDocument/2006/relationships/font"/><Relationship Id="rId8" Target="fonts/font8.fntdata" Type="http://schemas.openxmlformats.org/officeDocument/2006/relationships/font"/></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png" Type="http://schemas.openxmlformats.org/officeDocument/2006/relationships/image"/><Relationship Id="rId4" Target="../media/image3.svg" Type="http://schemas.openxmlformats.org/officeDocument/2006/relationships/image"/></Relationships>
</file>

<file path=ppt/slides/slide1.xml><?xml version="1.0" encoding="utf-8"?>
<p:sld xmlns:p="http://schemas.openxmlformats.org/presentationml/2006/main" xmlns:a="http://schemas.openxmlformats.org/drawingml/2006/main" xmlns:r="http://schemas.openxmlformats.org/officeDocument/2006/relationships">
  <p:cSld>
    <p:bg>
      <p:bgPr>
        <a:solidFill>
          <a:srgbClr val="000000"/>
        </a:solidFill>
      </p:bgPr>
    </p:bg>
    <p:spTree>
      <p:nvGrpSpPr>
        <p:cNvPr id="1" name=""/>
        <p:cNvGrpSpPr/>
        <p:nvPr/>
      </p:nvGrpSpPr>
      <p:grpSpPr>
        <a:xfrm>
          <a:off x="0" y="0"/>
          <a:ext cx="0" cy="0"/>
          <a:chOff x="0" y="0"/>
          <a:chExt cx="0" cy="0"/>
        </a:xfrm>
      </p:grpSpPr>
      <p:grpSp>
        <p:nvGrpSpPr>
          <p:cNvPr name="Group 2" id="2"/>
          <p:cNvGrpSpPr/>
          <p:nvPr/>
        </p:nvGrpSpPr>
        <p:grpSpPr>
          <a:xfrm rot="0">
            <a:off x="470590" y="1582290"/>
            <a:ext cx="6946045" cy="7793551"/>
            <a:chOff x="0" y="0"/>
            <a:chExt cx="2651577" cy="2975103"/>
          </a:xfrm>
        </p:grpSpPr>
        <p:sp>
          <p:nvSpPr>
            <p:cNvPr name="Freeform 3" id="3"/>
            <p:cNvSpPr/>
            <p:nvPr/>
          </p:nvSpPr>
          <p:spPr>
            <a:xfrm flipH="false" flipV="false" rot="0">
              <a:off x="0" y="0"/>
              <a:ext cx="2651577" cy="2975103"/>
            </a:xfrm>
            <a:custGeom>
              <a:avLst/>
              <a:gdLst/>
              <a:ahLst/>
              <a:cxnLst/>
              <a:rect r="r" b="b" t="t" l="l"/>
              <a:pathLst>
                <a:path h="2975103" w="2651577">
                  <a:moveTo>
                    <a:pt x="0" y="0"/>
                  </a:moveTo>
                  <a:lnTo>
                    <a:pt x="2651577" y="0"/>
                  </a:lnTo>
                  <a:lnTo>
                    <a:pt x="2651577" y="2975103"/>
                  </a:lnTo>
                  <a:lnTo>
                    <a:pt x="0" y="2975103"/>
                  </a:lnTo>
                  <a:close/>
                </a:path>
              </a:pathLst>
            </a:custGeom>
            <a:solidFill>
              <a:srgbClr val="000000">
                <a:alpha val="0"/>
              </a:srgbClr>
            </a:solidFill>
            <a:ln w="19050" cap="sq">
              <a:solidFill>
                <a:srgbClr val="FFFFFF"/>
              </a:solidFill>
              <a:prstDash val="solid"/>
              <a:miter/>
            </a:ln>
          </p:spPr>
        </p:sp>
        <p:sp>
          <p:nvSpPr>
            <p:cNvPr name="TextBox 4" id="4"/>
            <p:cNvSpPr txBox="true"/>
            <p:nvPr/>
          </p:nvSpPr>
          <p:spPr>
            <a:xfrm>
              <a:off x="0" y="-28575"/>
              <a:ext cx="2651577" cy="3003678"/>
            </a:xfrm>
            <a:prstGeom prst="rect">
              <a:avLst/>
            </a:prstGeom>
          </p:spPr>
          <p:txBody>
            <a:bodyPr anchor="ctr" rtlCol="false" tIns="50800" lIns="50800" bIns="50800" rIns="50800"/>
            <a:lstStyle/>
            <a:p>
              <a:pPr algn="ctr">
                <a:lnSpc>
                  <a:spcPts val="2100"/>
                </a:lnSpc>
                <a:spcBef>
                  <a:spcPct val="0"/>
                </a:spcBef>
              </a:pPr>
            </a:p>
          </p:txBody>
        </p:sp>
      </p:grpSp>
      <p:sp>
        <p:nvSpPr>
          <p:cNvPr name="AutoShape 5" id="5"/>
          <p:cNvSpPr/>
          <p:nvPr/>
        </p:nvSpPr>
        <p:spPr>
          <a:xfrm flipV="true">
            <a:off x="470590" y="2171760"/>
            <a:ext cx="6946045" cy="0"/>
          </a:xfrm>
          <a:prstGeom prst="line">
            <a:avLst/>
          </a:prstGeom>
          <a:ln cap="flat" w="9525">
            <a:solidFill>
              <a:srgbClr val="FFFFFF"/>
            </a:solidFill>
            <a:prstDash val="solid"/>
            <a:headEnd type="none" len="sm" w="sm"/>
            <a:tailEnd type="none" len="sm" w="sm"/>
          </a:ln>
        </p:spPr>
      </p:sp>
      <p:sp>
        <p:nvSpPr>
          <p:cNvPr name="AutoShape 6" id="6"/>
          <p:cNvSpPr/>
          <p:nvPr/>
        </p:nvSpPr>
        <p:spPr>
          <a:xfrm>
            <a:off x="470590" y="2772986"/>
            <a:ext cx="6946045" cy="0"/>
          </a:xfrm>
          <a:prstGeom prst="line">
            <a:avLst/>
          </a:prstGeom>
          <a:ln cap="flat" w="9525">
            <a:solidFill>
              <a:srgbClr val="FFFFFF"/>
            </a:solidFill>
            <a:prstDash val="solid"/>
            <a:headEnd type="none" len="sm" w="sm"/>
            <a:tailEnd type="none" len="sm" w="sm"/>
          </a:ln>
        </p:spPr>
      </p:sp>
      <p:sp>
        <p:nvSpPr>
          <p:cNvPr name="AutoShape 7" id="7"/>
          <p:cNvSpPr/>
          <p:nvPr/>
        </p:nvSpPr>
        <p:spPr>
          <a:xfrm>
            <a:off x="470590" y="3374212"/>
            <a:ext cx="6946045" cy="0"/>
          </a:xfrm>
          <a:prstGeom prst="line">
            <a:avLst/>
          </a:prstGeom>
          <a:ln cap="flat" w="9525">
            <a:solidFill>
              <a:srgbClr val="FFFFFF"/>
            </a:solidFill>
            <a:prstDash val="solid"/>
            <a:headEnd type="none" len="sm" w="sm"/>
            <a:tailEnd type="none" len="sm" w="sm"/>
          </a:ln>
        </p:spPr>
      </p:sp>
      <p:sp>
        <p:nvSpPr>
          <p:cNvPr name="AutoShape 8" id="8"/>
          <p:cNvSpPr/>
          <p:nvPr/>
        </p:nvSpPr>
        <p:spPr>
          <a:xfrm>
            <a:off x="470590" y="3975437"/>
            <a:ext cx="6946045" cy="0"/>
          </a:xfrm>
          <a:prstGeom prst="line">
            <a:avLst/>
          </a:prstGeom>
          <a:ln cap="flat" w="9525">
            <a:solidFill>
              <a:srgbClr val="FFFFFF"/>
            </a:solidFill>
            <a:prstDash val="solid"/>
            <a:headEnd type="none" len="sm" w="sm"/>
            <a:tailEnd type="none" len="sm" w="sm"/>
          </a:ln>
        </p:spPr>
      </p:sp>
      <p:sp>
        <p:nvSpPr>
          <p:cNvPr name="AutoShape 9" id="9"/>
          <p:cNvSpPr/>
          <p:nvPr/>
        </p:nvSpPr>
        <p:spPr>
          <a:xfrm>
            <a:off x="470590" y="4576663"/>
            <a:ext cx="6946045" cy="0"/>
          </a:xfrm>
          <a:prstGeom prst="line">
            <a:avLst/>
          </a:prstGeom>
          <a:ln cap="flat" w="9525">
            <a:solidFill>
              <a:srgbClr val="FFFFFF"/>
            </a:solidFill>
            <a:prstDash val="solid"/>
            <a:headEnd type="none" len="sm" w="sm"/>
            <a:tailEnd type="none" len="sm" w="sm"/>
          </a:ln>
        </p:spPr>
      </p:sp>
      <p:sp>
        <p:nvSpPr>
          <p:cNvPr name="AutoShape 10" id="10"/>
          <p:cNvSpPr/>
          <p:nvPr/>
        </p:nvSpPr>
        <p:spPr>
          <a:xfrm>
            <a:off x="470590" y="5177889"/>
            <a:ext cx="6946045" cy="0"/>
          </a:xfrm>
          <a:prstGeom prst="line">
            <a:avLst/>
          </a:prstGeom>
          <a:ln cap="flat" w="9525">
            <a:solidFill>
              <a:srgbClr val="FFFFFF"/>
            </a:solidFill>
            <a:prstDash val="solid"/>
            <a:headEnd type="none" len="sm" w="sm"/>
            <a:tailEnd type="none" len="sm" w="sm"/>
          </a:ln>
        </p:spPr>
      </p:sp>
      <p:sp>
        <p:nvSpPr>
          <p:cNvPr name="AutoShape 11" id="11"/>
          <p:cNvSpPr/>
          <p:nvPr/>
        </p:nvSpPr>
        <p:spPr>
          <a:xfrm>
            <a:off x="470590" y="5779115"/>
            <a:ext cx="6946045" cy="0"/>
          </a:xfrm>
          <a:prstGeom prst="line">
            <a:avLst/>
          </a:prstGeom>
          <a:ln cap="flat" w="9525">
            <a:solidFill>
              <a:srgbClr val="FFFFFF"/>
            </a:solidFill>
            <a:prstDash val="solid"/>
            <a:headEnd type="none" len="sm" w="sm"/>
            <a:tailEnd type="none" len="sm" w="sm"/>
          </a:ln>
        </p:spPr>
      </p:sp>
      <p:sp>
        <p:nvSpPr>
          <p:cNvPr name="AutoShape 12" id="12"/>
          <p:cNvSpPr/>
          <p:nvPr/>
        </p:nvSpPr>
        <p:spPr>
          <a:xfrm>
            <a:off x="470590" y="6380340"/>
            <a:ext cx="6946045" cy="0"/>
          </a:xfrm>
          <a:prstGeom prst="line">
            <a:avLst/>
          </a:prstGeom>
          <a:ln cap="flat" w="9525">
            <a:solidFill>
              <a:srgbClr val="FFFFFF"/>
            </a:solidFill>
            <a:prstDash val="solid"/>
            <a:headEnd type="none" len="sm" w="sm"/>
            <a:tailEnd type="none" len="sm" w="sm"/>
          </a:ln>
        </p:spPr>
      </p:sp>
      <p:sp>
        <p:nvSpPr>
          <p:cNvPr name="AutoShape 13" id="13"/>
          <p:cNvSpPr/>
          <p:nvPr/>
        </p:nvSpPr>
        <p:spPr>
          <a:xfrm>
            <a:off x="470590" y="6981566"/>
            <a:ext cx="6946045" cy="0"/>
          </a:xfrm>
          <a:prstGeom prst="line">
            <a:avLst/>
          </a:prstGeom>
          <a:ln cap="flat" w="9525">
            <a:solidFill>
              <a:srgbClr val="FFFFFF"/>
            </a:solidFill>
            <a:prstDash val="solid"/>
            <a:headEnd type="none" len="sm" w="sm"/>
            <a:tailEnd type="none" len="sm" w="sm"/>
          </a:ln>
        </p:spPr>
      </p:sp>
      <p:sp>
        <p:nvSpPr>
          <p:cNvPr name="AutoShape 14" id="14"/>
          <p:cNvSpPr/>
          <p:nvPr/>
        </p:nvSpPr>
        <p:spPr>
          <a:xfrm>
            <a:off x="470590" y="7582792"/>
            <a:ext cx="6946045" cy="0"/>
          </a:xfrm>
          <a:prstGeom prst="line">
            <a:avLst/>
          </a:prstGeom>
          <a:ln cap="flat" w="9525">
            <a:solidFill>
              <a:srgbClr val="FFFFFF"/>
            </a:solidFill>
            <a:prstDash val="solid"/>
            <a:headEnd type="none" len="sm" w="sm"/>
            <a:tailEnd type="none" len="sm" w="sm"/>
          </a:ln>
        </p:spPr>
      </p:sp>
      <p:sp>
        <p:nvSpPr>
          <p:cNvPr name="AutoShape 15" id="15"/>
          <p:cNvSpPr/>
          <p:nvPr/>
        </p:nvSpPr>
        <p:spPr>
          <a:xfrm flipH="true" flipV="true">
            <a:off x="2190112" y="1582290"/>
            <a:ext cx="69475" cy="7793551"/>
          </a:xfrm>
          <a:prstGeom prst="line">
            <a:avLst/>
          </a:prstGeom>
          <a:ln cap="flat" w="9525">
            <a:solidFill>
              <a:srgbClr val="FFFFFF"/>
            </a:solidFill>
            <a:prstDash val="solid"/>
            <a:headEnd type="none" len="sm" w="sm"/>
            <a:tailEnd type="none" len="sm" w="sm"/>
          </a:ln>
        </p:spPr>
      </p:sp>
      <p:sp>
        <p:nvSpPr>
          <p:cNvPr name="AutoShape 16" id="16"/>
          <p:cNvSpPr/>
          <p:nvPr/>
        </p:nvSpPr>
        <p:spPr>
          <a:xfrm>
            <a:off x="777240" y="9785980"/>
            <a:ext cx="6217920" cy="0"/>
          </a:xfrm>
          <a:prstGeom prst="line">
            <a:avLst/>
          </a:prstGeom>
          <a:ln cap="flat" w="9525">
            <a:solidFill>
              <a:srgbClr val="000000"/>
            </a:solidFill>
            <a:prstDash val="solid"/>
            <a:headEnd type="none" len="sm" w="sm"/>
            <a:tailEnd type="none" len="sm" w="sm"/>
          </a:ln>
        </p:spPr>
      </p:sp>
      <p:sp>
        <p:nvSpPr>
          <p:cNvPr name="AutoShape 17" id="17"/>
          <p:cNvSpPr/>
          <p:nvPr/>
        </p:nvSpPr>
        <p:spPr>
          <a:xfrm>
            <a:off x="456144" y="8182935"/>
            <a:ext cx="6946045" cy="0"/>
          </a:xfrm>
          <a:prstGeom prst="line">
            <a:avLst/>
          </a:prstGeom>
          <a:ln cap="flat" w="9525">
            <a:solidFill>
              <a:srgbClr val="FFFFFF"/>
            </a:solidFill>
            <a:prstDash val="solid"/>
            <a:headEnd type="none" len="sm" w="sm"/>
            <a:tailEnd type="none" len="sm" w="sm"/>
          </a:ln>
        </p:spPr>
      </p:sp>
      <p:sp>
        <p:nvSpPr>
          <p:cNvPr name="AutoShape 18" id="18"/>
          <p:cNvSpPr/>
          <p:nvPr/>
        </p:nvSpPr>
        <p:spPr>
          <a:xfrm>
            <a:off x="456144" y="8755820"/>
            <a:ext cx="6946045" cy="0"/>
          </a:xfrm>
          <a:prstGeom prst="line">
            <a:avLst/>
          </a:prstGeom>
          <a:ln cap="flat" w="9525">
            <a:solidFill>
              <a:srgbClr val="FFFFFF"/>
            </a:solidFill>
            <a:prstDash val="solid"/>
            <a:headEnd type="none" len="sm" w="sm"/>
            <a:tailEnd type="none" len="sm" w="sm"/>
          </a:ln>
        </p:spPr>
      </p:sp>
      <p:sp>
        <p:nvSpPr>
          <p:cNvPr name="TextBox 19" id="19"/>
          <p:cNvSpPr txBox="true"/>
          <p:nvPr/>
        </p:nvSpPr>
        <p:spPr>
          <a:xfrm rot="0">
            <a:off x="1378669" y="65923"/>
            <a:ext cx="5015061" cy="781424"/>
          </a:xfrm>
          <a:prstGeom prst="rect">
            <a:avLst/>
          </a:prstGeom>
        </p:spPr>
        <p:txBody>
          <a:bodyPr anchor="t" rtlCol="false" tIns="0" lIns="0" bIns="0" rIns="0">
            <a:spAutoFit/>
          </a:bodyPr>
          <a:lstStyle/>
          <a:p>
            <a:pPr algn="ctr">
              <a:lnSpc>
                <a:spcPts val="5755"/>
              </a:lnSpc>
            </a:pPr>
            <a:r>
              <a:rPr lang="en-US" sz="5049">
                <a:solidFill>
                  <a:srgbClr val="FFFFFF"/>
                </a:solidFill>
                <a:latin typeface="Poppins"/>
                <a:ea typeface="Poppins"/>
                <a:cs typeface="Poppins"/>
                <a:sym typeface="Poppins"/>
              </a:rPr>
              <a:t>TECH GLOSSARY</a:t>
            </a:r>
          </a:p>
        </p:txBody>
      </p:sp>
      <p:sp>
        <p:nvSpPr>
          <p:cNvPr name="TextBox 20" id="20"/>
          <p:cNvSpPr txBox="true"/>
          <p:nvPr/>
        </p:nvSpPr>
        <p:spPr>
          <a:xfrm rot="0">
            <a:off x="893211" y="1668402"/>
            <a:ext cx="914520" cy="284172"/>
          </a:xfrm>
          <a:prstGeom prst="rect">
            <a:avLst/>
          </a:prstGeom>
        </p:spPr>
        <p:txBody>
          <a:bodyPr anchor="t" rtlCol="false" tIns="0" lIns="0" bIns="0" rIns="0">
            <a:spAutoFit/>
          </a:bodyPr>
          <a:lstStyle/>
          <a:p>
            <a:pPr algn="ctr">
              <a:lnSpc>
                <a:spcPts val="2175"/>
              </a:lnSpc>
              <a:spcBef>
                <a:spcPct val="0"/>
              </a:spcBef>
            </a:pPr>
            <a:r>
              <a:rPr lang="en-US" b="true" sz="1908">
                <a:solidFill>
                  <a:srgbClr val="FFFFFF"/>
                </a:solidFill>
                <a:latin typeface="Poppins Bold"/>
                <a:ea typeface="Poppins Bold"/>
                <a:cs typeface="Poppins Bold"/>
                <a:sym typeface="Poppins Bold"/>
              </a:rPr>
              <a:t>MSP</a:t>
            </a:r>
          </a:p>
        </p:txBody>
      </p:sp>
      <p:sp>
        <p:nvSpPr>
          <p:cNvPr name="TextBox 21" id="21"/>
          <p:cNvSpPr txBox="true"/>
          <p:nvPr/>
        </p:nvSpPr>
        <p:spPr>
          <a:xfrm rot="0">
            <a:off x="510830" y="1924000"/>
            <a:ext cx="1679282" cy="145234"/>
          </a:xfrm>
          <a:prstGeom prst="rect">
            <a:avLst/>
          </a:prstGeom>
        </p:spPr>
        <p:txBody>
          <a:bodyPr anchor="t" rtlCol="false" tIns="0" lIns="0" bIns="0" rIns="0">
            <a:spAutoFit/>
          </a:bodyPr>
          <a:lstStyle/>
          <a:p>
            <a:pPr algn="ctr">
              <a:lnSpc>
                <a:spcPts val="1134"/>
              </a:lnSpc>
            </a:pPr>
            <a:r>
              <a:rPr lang="en-US" sz="810">
                <a:solidFill>
                  <a:srgbClr val="FFFFFF"/>
                </a:solidFill>
                <a:latin typeface="Poppins"/>
                <a:ea typeface="Poppins"/>
                <a:cs typeface="Poppins"/>
                <a:sym typeface="Poppins"/>
              </a:rPr>
              <a:t>Managed Service Provider</a:t>
            </a:r>
          </a:p>
        </p:txBody>
      </p:sp>
      <p:sp>
        <p:nvSpPr>
          <p:cNvPr name="TextBox 22" id="22"/>
          <p:cNvSpPr txBox="true"/>
          <p:nvPr/>
        </p:nvSpPr>
        <p:spPr>
          <a:xfrm rot="0">
            <a:off x="2359026" y="1630847"/>
            <a:ext cx="4915514" cy="533400"/>
          </a:xfrm>
          <a:prstGeom prst="rect">
            <a:avLst/>
          </a:prstGeom>
        </p:spPr>
        <p:txBody>
          <a:bodyPr anchor="t" rtlCol="false" tIns="0" lIns="0" bIns="0" rIns="0">
            <a:spAutoFit/>
          </a:bodyPr>
          <a:lstStyle/>
          <a:p>
            <a:pPr algn="ctr">
              <a:lnSpc>
                <a:spcPts val="1371"/>
              </a:lnSpc>
            </a:pPr>
            <a:r>
              <a:rPr lang="en-US" sz="1142">
                <a:solidFill>
                  <a:srgbClr val="FFFFFF"/>
                </a:solidFill>
                <a:latin typeface="Poppins"/>
                <a:ea typeface="Poppins"/>
                <a:cs typeface="Poppins"/>
                <a:sym typeface="Poppins"/>
              </a:rPr>
              <a:t>The providers who take care of your computers, networks, and tech devices so you don’t have to. They keep everything working, safe, and up to date.</a:t>
            </a:r>
          </a:p>
        </p:txBody>
      </p:sp>
      <p:sp>
        <p:nvSpPr>
          <p:cNvPr name="TextBox 23" id="23"/>
          <p:cNvSpPr txBox="true"/>
          <p:nvPr/>
        </p:nvSpPr>
        <p:spPr>
          <a:xfrm rot="0">
            <a:off x="702020" y="2284026"/>
            <a:ext cx="1296901" cy="284172"/>
          </a:xfrm>
          <a:prstGeom prst="rect">
            <a:avLst/>
          </a:prstGeom>
        </p:spPr>
        <p:txBody>
          <a:bodyPr anchor="t" rtlCol="false" tIns="0" lIns="0" bIns="0" rIns="0">
            <a:spAutoFit/>
          </a:bodyPr>
          <a:lstStyle/>
          <a:p>
            <a:pPr algn="ctr">
              <a:lnSpc>
                <a:spcPts val="2175"/>
              </a:lnSpc>
              <a:spcBef>
                <a:spcPct val="0"/>
              </a:spcBef>
            </a:pPr>
            <a:r>
              <a:rPr lang="en-US" b="true" sz="1908">
                <a:solidFill>
                  <a:srgbClr val="FFFFFF"/>
                </a:solidFill>
                <a:latin typeface="Poppins Bold"/>
                <a:ea typeface="Poppins Bold"/>
                <a:cs typeface="Poppins Bold"/>
                <a:sym typeface="Poppins Bold"/>
              </a:rPr>
              <a:t>MFA/2FA</a:t>
            </a:r>
          </a:p>
        </p:txBody>
      </p:sp>
      <p:sp>
        <p:nvSpPr>
          <p:cNvPr name="TextBox 24" id="24"/>
          <p:cNvSpPr txBox="true"/>
          <p:nvPr/>
        </p:nvSpPr>
        <p:spPr>
          <a:xfrm rot="0">
            <a:off x="510830" y="2527169"/>
            <a:ext cx="1647251" cy="145234"/>
          </a:xfrm>
          <a:prstGeom prst="rect">
            <a:avLst/>
          </a:prstGeom>
        </p:spPr>
        <p:txBody>
          <a:bodyPr anchor="t" rtlCol="false" tIns="0" lIns="0" bIns="0" rIns="0">
            <a:spAutoFit/>
          </a:bodyPr>
          <a:lstStyle/>
          <a:p>
            <a:pPr algn="ctr">
              <a:lnSpc>
                <a:spcPts val="1134"/>
              </a:lnSpc>
            </a:pPr>
            <a:r>
              <a:rPr lang="en-US" sz="810">
                <a:solidFill>
                  <a:srgbClr val="FFFFFF"/>
                </a:solidFill>
                <a:latin typeface="Poppins"/>
                <a:ea typeface="Poppins"/>
                <a:cs typeface="Poppins"/>
                <a:sym typeface="Poppins"/>
              </a:rPr>
              <a:t>Multi/ 2 factor Authentication</a:t>
            </a:r>
          </a:p>
        </p:txBody>
      </p:sp>
      <p:sp>
        <p:nvSpPr>
          <p:cNvPr name="TextBox 25" id="25"/>
          <p:cNvSpPr txBox="true"/>
          <p:nvPr/>
        </p:nvSpPr>
        <p:spPr>
          <a:xfrm rot="0">
            <a:off x="2251930" y="2201436"/>
            <a:ext cx="5014954" cy="533400"/>
          </a:xfrm>
          <a:prstGeom prst="rect">
            <a:avLst/>
          </a:prstGeom>
        </p:spPr>
        <p:txBody>
          <a:bodyPr anchor="t" rtlCol="false" tIns="0" lIns="0" bIns="0" rIns="0">
            <a:spAutoFit/>
          </a:bodyPr>
          <a:lstStyle/>
          <a:p>
            <a:pPr algn="ctr">
              <a:lnSpc>
                <a:spcPts val="1371"/>
              </a:lnSpc>
            </a:pPr>
            <a:r>
              <a:rPr lang="en-US" sz="1142">
                <a:solidFill>
                  <a:srgbClr val="FFFFFF"/>
                </a:solidFill>
                <a:latin typeface="Poppins"/>
                <a:ea typeface="Poppins"/>
                <a:cs typeface="Poppins"/>
                <a:sym typeface="Poppins"/>
              </a:rPr>
              <a:t> An extra layer of security that makes you prove it's really you logging in—by using your password plus something else, like a code sent to your phone or an app on another device.</a:t>
            </a:r>
          </a:p>
        </p:txBody>
      </p:sp>
      <p:sp>
        <p:nvSpPr>
          <p:cNvPr name="TextBox 26" id="26"/>
          <p:cNvSpPr txBox="true"/>
          <p:nvPr/>
        </p:nvSpPr>
        <p:spPr>
          <a:xfrm rot="0">
            <a:off x="702020" y="2820410"/>
            <a:ext cx="1296901" cy="553802"/>
          </a:xfrm>
          <a:prstGeom prst="rect">
            <a:avLst/>
          </a:prstGeom>
        </p:spPr>
        <p:txBody>
          <a:bodyPr anchor="t" rtlCol="false" tIns="0" lIns="0" bIns="0" rIns="0">
            <a:spAutoFit/>
          </a:bodyPr>
          <a:lstStyle/>
          <a:p>
            <a:pPr algn="ctr">
              <a:lnSpc>
                <a:spcPts val="2175"/>
              </a:lnSpc>
              <a:spcBef>
                <a:spcPct val="0"/>
              </a:spcBef>
            </a:pPr>
            <a:r>
              <a:rPr lang="en-US" b="true" sz="1908">
                <a:solidFill>
                  <a:srgbClr val="FFFFFF"/>
                </a:solidFill>
                <a:latin typeface="Poppins Bold"/>
                <a:ea typeface="Poppins Bold"/>
                <a:cs typeface="Poppins Bold"/>
                <a:sym typeface="Poppins Bold"/>
              </a:rPr>
              <a:t>TECH STACK</a:t>
            </a:r>
          </a:p>
        </p:txBody>
      </p:sp>
      <p:sp>
        <p:nvSpPr>
          <p:cNvPr name="TextBox 27" id="27"/>
          <p:cNvSpPr txBox="true"/>
          <p:nvPr/>
        </p:nvSpPr>
        <p:spPr>
          <a:xfrm rot="0">
            <a:off x="2331176" y="2840913"/>
            <a:ext cx="4800761" cy="533400"/>
          </a:xfrm>
          <a:prstGeom prst="rect">
            <a:avLst/>
          </a:prstGeom>
        </p:spPr>
        <p:txBody>
          <a:bodyPr anchor="t" rtlCol="false" tIns="0" lIns="0" bIns="0" rIns="0">
            <a:spAutoFit/>
          </a:bodyPr>
          <a:lstStyle/>
          <a:p>
            <a:pPr algn="ctr">
              <a:lnSpc>
                <a:spcPts val="1371"/>
              </a:lnSpc>
            </a:pPr>
            <a:r>
              <a:rPr lang="en-US" sz="1142">
                <a:solidFill>
                  <a:srgbClr val="FFFFFF"/>
                </a:solidFill>
                <a:latin typeface="Poppins"/>
                <a:ea typeface="Poppins"/>
                <a:cs typeface="Poppins"/>
                <a:sym typeface="Poppins"/>
              </a:rPr>
              <a:t>The combination of tools and software that a company uses to run its business — especially in IT. Think of it like a toolbox filled with different apps and programs that all work together.</a:t>
            </a:r>
          </a:p>
        </p:txBody>
      </p:sp>
      <p:sp>
        <p:nvSpPr>
          <p:cNvPr name="TextBox 28" id="28"/>
          <p:cNvSpPr txBox="true"/>
          <p:nvPr/>
        </p:nvSpPr>
        <p:spPr>
          <a:xfrm rot="0">
            <a:off x="597717" y="4724524"/>
            <a:ext cx="1505507" cy="284172"/>
          </a:xfrm>
          <a:prstGeom prst="rect">
            <a:avLst/>
          </a:prstGeom>
        </p:spPr>
        <p:txBody>
          <a:bodyPr anchor="t" rtlCol="false" tIns="0" lIns="0" bIns="0" rIns="0">
            <a:spAutoFit/>
          </a:bodyPr>
          <a:lstStyle/>
          <a:p>
            <a:pPr algn="ctr">
              <a:lnSpc>
                <a:spcPts val="2175"/>
              </a:lnSpc>
              <a:spcBef>
                <a:spcPct val="0"/>
              </a:spcBef>
            </a:pPr>
            <a:r>
              <a:rPr lang="en-US" b="true" sz="1908">
                <a:solidFill>
                  <a:srgbClr val="FFFFFF"/>
                </a:solidFill>
                <a:latin typeface="Poppins Bold"/>
                <a:ea typeface="Poppins Bold"/>
                <a:cs typeface="Poppins Bold"/>
                <a:sym typeface="Poppins Bold"/>
              </a:rPr>
              <a:t>PHISHING </a:t>
            </a:r>
          </a:p>
        </p:txBody>
      </p:sp>
      <p:sp>
        <p:nvSpPr>
          <p:cNvPr name="TextBox 29" id="29"/>
          <p:cNvSpPr txBox="true"/>
          <p:nvPr/>
        </p:nvSpPr>
        <p:spPr>
          <a:xfrm rot="0">
            <a:off x="2359026" y="4609799"/>
            <a:ext cx="4800761" cy="704850"/>
          </a:xfrm>
          <a:prstGeom prst="rect">
            <a:avLst/>
          </a:prstGeom>
        </p:spPr>
        <p:txBody>
          <a:bodyPr anchor="t" rtlCol="false" tIns="0" lIns="0" bIns="0" rIns="0">
            <a:spAutoFit/>
          </a:bodyPr>
          <a:lstStyle/>
          <a:p>
            <a:pPr algn="ctr">
              <a:lnSpc>
                <a:spcPts val="1371"/>
              </a:lnSpc>
            </a:pPr>
            <a:r>
              <a:rPr lang="en-US" sz="1142">
                <a:solidFill>
                  <a:srgbClr val="FFFFFF"/>
                </a:solidFill>
                <a:latin typeface="Poppins"/>
                <a:ea typeface="Poppins"/>
                <a:cs typeface="Poppins"/>
                <a:sym typeface="Poppins"/>
              </a:rPr>
              <a:t>When a scammer tries to trick you into giving personal info by pretending to be someone you trust (like your bank or your boss). It usually comes through fake emails, texts, or websites.</a:t>
            </a:r>
          </a:p>
          <a:p>
            <a:pPr algn="ctr">
              <a:lnSpc>
                <a:spcPts val="1371"/>
              </a:lnSpc>
            </a:pPr>
          </a:p>
        </p:txBody>
      </p:sp>
      <p:sp>
        <p:nvSpPr>
          <p:cNvPr name="TextBox 30" id="30"/>
          <p:cNvSpPr txBox="true"/>
          <p:nvPr/>
        </p:nvSpPr>
        <p:spPr>
          <a:xfrm rot="0">
            <a:off x="612335" y="7085939"/>
            <a:ext cx="1505507" cy="284172"/>
          </a:xfrm>
          <a:prstGeom prst="rect">
            <a:avLst/>
          </a:prstGeom>
        </p:spPr>
        <p:txBody>
          <a:bodyPr anchor="t" rtlCol="false" tIns="0" lIns="0" bIns="0" rIns="0">
            <a:spAutoFit/>
          </a:bodyPr>
          <a:lstStyle/>
          <a:p>
            <a:pPr algn="ctr">
              <a:lnSpc>
                <a:spcPts val="2175"/>
              </a:lnSpc>
              <a:spcBef>
                <a:spcPct val="0"/>
              </a:spcBef>
            </a:pPr>
            <a:r>
              <a:rPr lang="en-US" b="true" sz="1908">
                <a:solidFill>
                  <a:srgbClr val="FFFFFF"/>
                </a:solidFill>
                <a:latin typeface="Poppins Bold"/>
                <a:ea typeface="Poppins Bold"/>
                <a:cs typeface="Poppins Bold"/>
                <a:sym typeface="Poppins Bold"/>
              </a:rPr>
              <a:t>VPN</a:t>
            </a:r>
          </a:p>
        </p:txBody>
      </p:sp>
      <p:sp>
        <p:nvSpPr>
          <p:cNvPr name="TextBox 31" id="31"/>
          <p:cNvSpPr txBox="true"/>
          <p:nvPr/>
        </p:nvSpPr>
        <p:spPr>
          <a:xfrm rot="0">
            <a:off x="355765" y="5376282"/>
            <a:ext cx="1989412" cy="230025"/>
          </a:xfrm>
          <a:prstGeom prst="rect">
            <a:avLst/>
          </a:prstGeom>
        </p:spPr>
        <p:txBody>
          <a:bodyPr anchor="t" rtlCol="false" tIns="0" lIns="0" bIns="0" rIns="0">
            <a:spAutoFit/>
          </a:bodyPr>
          <a:lstStyle/>
          <a:p>
            <a:pPr algn="ctr">
              <a:lnSpc>
                <a:spcPts val="1615"/>
              </a:lnSpc>
              <a:spcBef>
                <a:spcPct val="0"/>
              </a:spcBef>
            </a:pPr>
            <a:r>
              <a:rPr lang="en-US" b="true" sz="1416">
                <a:solidFill>
                  <a:srgbClr val="FFFFFF"/>
                </a:solidFill>
                <a:latin typeface="Poppins Bold"/>
                <a:ea typeface="Poppins Bold"/>
                <a:cs typeface="Poppins Bold"/>
                <a:sym typeface="Poppins Bold"/>
              </a:rPr>
              <a:t>RANSOMWARE</a:t>
            </a:r>
          </a:p>
        </p:txBody>
      </p:sp>
      <p:sp>
        <p:nvSpPr>
          <p:cNvPr name="TextBox 32" id="32"/>
          <p:cNvSpPr txBox="true"/>
          <p:nvPr/>
        </p:nvSpPr>
        <p:spPr>
          <a:xfrm rot="0">
            <a:off x="2425466" y="7024428"/>
            <a:ext cx="4667881" cy="533400"/>
          </a:xfrm>
          <a:prstGeom prst="rect">
            <a:avLst/>
          </a:prstGeom>
        </p:spPr>
        <p:txBody>
          <a:bodyPr anchor="t" rtlCol="false" tIns="0" lIns="0" bIns="0" rIns="0">
            <a:spAutoFit/>
          </a:bodyPr>
          <a:lstStyle/>
          <a:p>
            <a:pPr algn="ctr">
              <a:lnSpc>
                <a:spcPts val="1371"/>
              </a:lnSpc>
            </a:pPr>
            <a:r>
              <a:rPr lang="en-US" sz="1142">
                <a:solidFill>
                  <a:srgbClr val="FFFFFF"/>
                </a:solidFill>
                <a:latin typeface="Poppins"/>
                <a:ea typeface="Poppins"/>
                <a:cs typeface="Poppins"/>
                <a:sym typeface="Poppins"/>
              </a:rPr>
              <a:t>Like a secret tunnel for your internet connection. It hides your online activity from others and keeps your information private and secure.</a:t>
            </a:r>
          </a:p>
        </p:txBody>
      </p:sp>
      <p:sp>
        <p:nvSpPr>
          <p:cNvPr name="TextBox 33" id="33"/>
          <p:cNvSpPr txBox="true"/>
          <p:nvPr/>
        </p:nvSpPr>
        <p:spPr>
          <a:xfrm rot="0">
            <a:off x="462933" y="7332838"/>
            <a:ext cx="1788996" cy="145234"/>
          </a:xfrm>
          <a:prstGeom prst="rect">
            <a:avLst/>
          </a:prstGeom>
        </p:spPr>
        <p:txBody>
          <a:bodyPr anchor="t" rtlCol="false" tIns="0" lIns="0" bIns="0" rIns="0">
            <a:spAutoFit/>
          </a:bodyPr>
          <a:lstStyle/>
          <a:p>
            <a:pPr algn="ctr">
              <a:lnSpc>
                <a:spcPts val="1134"/>
              </a:lnSpc>
            </a:pPr>
            <a:r>
              <a:rPr lang="en-US" sz="810">
                <a:solidFill>
                  <a:srgbClr val="FFFFFF"/>
                </a:solidFill>
                <a:latin typeface="Poppins"/>
                <a:ea typeface="Poppins"/>
                <a:cs typeface="Poppins"/>
                <a:sym typeface="Poppins"/>
              </a:rPr>
              <a:t>Virtual Private Network</a:t>
            </a:r>
          </a:p>
        </p:txBody>
      </p:sp>
      <p:sp>
        <p:nvSpPr>
          <p:cNvPr name="TextBox 34" id="34"/>
          <p:cNvSpPr txBox="true"/>
          <p:nvPr/>
        </p:nvSpPr>
        <p:spPr>
          <a:xfrm rot="0">
            <a:off x="597717" y="3526008"/>
            <a:ext cx="1505507" cy="284172"/>
          </a:xfrm>
          <a:prstGeom prst="rect">
            <a:avLst/>
          </a:prstGeom>
        </p:spPr>
        <p:txBody>
          <a:bodyPr anchor="t" rtlCol="false" tIns="0" lIns="0" bIns="0" rIns="0">
            <a:spAutoFit/>
          </a:bodyPr>
          <a:lstStyle/>
          <a:p>
            <a:pPr algn="ctr">
              <a:lnSpc>
                <a:spcPts val="2175"/>
              </a:lnSpc>
              <a:spcBef>
                <a:spcPct val="0"/>
              </a:spcBef>
            </a:pPr>
            <a:r>
              <a:rPr lang="en-US" b="true" sz="1908">
                <a:solidFill>
                  <a:srgbClr val="FFFFFF"/>
                </a:solidFill>
                <a:latin typeface="Poppins Bold"/>
                <a:ea typeface="Poppins Bold"/>
                <a:cs typeface="Poppins Bold"/>
                <a:sym typeface="Poppins Bold"/>
              </a:rPr>
              <a:t>MALWARE</a:t>
            </a:r>
          </a:p>
        </p:txBody>
      </p:sp>
      <p:sp>
        <p:nvSpPr>
          <p:cNvPr name="TextBox 35" id="35"/>
          <p:cNvSpPr txBox="true"/>
          <p:nvPr/>
        </p:nvSpPr>
        <p:spPr>
          <a:xfrm rot="0">
            <a:off x="554274" y="5944371"/>
            <a:ext cx="1505507" cy="284172"/>
          </a:xfrm>
          <a:prstGeom prst="rect">
            <a:avLst/>
          </a:prstGeom>
        </p:spPr>
        <p:txBody>
          <a:bodyPr anchor="t" rtlCol="false" tIns="0" lIns="0" bIns="0" rIns="0">
            <a:spAutoFit/>
          </a:bodyPr>
          <a:lstStyle/>
          <a:p>
            <a:pPr algn="ctr">
              <a:lnSpc>
                <a:spcPts val="2175"/>
              </a:lnSpc>
              <a:spcBef>
                <a:spcPct val="0"/>
              </a:spcBef>
            </a:pPr>
            <a:r>
              <a:rPr lang="en-US" b="true" sz="1908">
                <a:solidFill>
                  <a:srgbClr val="FFFFFF"/>
                </a:solidFill>
                <a:latin typeface="Poppins Bold"/>
                <a:ea typeface="Poppins Bold"/>
                <a:cs typeface="Poppins Bold"/>
                <a:sym typeface="Poppins Bold"/>
              </a:rPr>
              <a:t>SERVER</a:t>
            </a:r>
          </a:p>
        </p:txBody>
      </p:sp>
      <p:sp>
        <p:nvSpPr>
          <p:cNvPr name="TextBox 36" id="36"/>
          <p:cNvSpPr txBox="true"/>
          <p:nvPr/>
        </p:nvSpPr>
        <p:spPr>
          <a:xfrm rot="0">
            <a:off x="490702" y="8339494"/>
            <a:ext cx="1733459" cy="219809"/>
          </a:xfrm>
          <a:prstGeom prst="rect">
            <a:avLst/>
          </a:prstGeom>
        </p:spPr>
        <p:txBody>
          <a:bodyPr anchor="t" rtlCol="false" tIns="0" lIns="0" bIns="0" rIns="0">
            <a:spAutoFit/>
          </a:bodyPr>
          <a:lstStyle/>
          <a:p>
            <a:pPr algn="ctr">
              <a:lnSpc>
                <a:spcPts val="1655"/>
              </a:lnSpc>
              <a:spcBef>
                <a:spcPct val="0"/>
              </a:spcBef>
            </a:pPr>
            <a:r>
              <a:rPr lang="en-US" b="true" sz="1451">
                <a:solidFill>
                  <a:srgbClr val="FFFFFF"/>
                </a:solidFill>
                <a:latin typeface="Poppins Bold"/>
                <a:ea typeface="Poppins Bold"/>
                <a:cs typeface="Poppins Bold"/>
                <a:sym typeface="Poppins Bold"/>
              </a:rPr>
              <a:t>ADMIN RIGHTS</a:t>
            </a:r>
          </a:p>
        </p:txBody>
      </p:sp>
      <p:sp>
        <p:nvSpPr>
          <p:cNvPr name="TextBox 37" id="37"/>
          <p:cNvSpPr txBox="true"/>
          <p:nvPr/>
        </p:nvSpPr>
        <p:spPr>
          <a:xfrm rot="0">
            <a:off x="597717" y="4162025"/>
            <a:ext cx="1505507" cy="284172"/>
          </a:xfrm>
          <a:prstGeom prst="rect">
            <a:avLst/>
          </a:prstGeom>
        </p:spPr>
        <p:txBody>
          <a:bodyPr anchor="t" rtlCol="false" tIns="0" lIns="0" bIns="0" rIns="0">
            <a:spAutoFit/>
          </a:bodyPr>
          <a:lstStyle/>
          <a:p>
            <a:pPr algn="ctr">
              <a:lnSpc>
                <a:spcPts val="2175"/>
              </a:lnSpc>
              <a:spcBef>
                <a:spcPct val="0"/>
              </a:spcBef>
            </a:pPr>
            <a:r>
              <a:rPr lang="en-US" b="true" sz="1908">
                <a:solidFill>
                  <a:srgbClr val="FFFFFF"/>
                </a:solidFill>
                <a:latin typeface="Poppins Bold"/>
                <a:ea typeface="Poppins Bold"/>
                <a:cs typeface="Poppins Bold"/>
                <a:sym typeface="Poppins Bold"/>
              </a:rPr>
              <a:t>VISHING</a:t>
            </a:r>
          </a:p>
        </p:txBody>
      </p:sp>
      <p:sp>
        <p:nvSpPr>
          <p:cNvPr name="TextBox 38" id="38"/>
          <p:cNvSpPr txBox="true"/>
          <p:nvPr/>
        </p:nvSpPr>
        <p:spPr>
          <a:xfrm rot="0">
            <a:off x="554274" y="6432527"/>
            <a:ext cx="1592394" cy="553802"/>
          </a:xfrm>
          <a:prstGeom prst="rect">
            <a:avLst/>
          </a:prstGeom>
        </p:spPr>
        <p:txBody>
          <a:bodyPr anchor="t" rtlCol="false" tIns="0" lIns="0" bIns="0" rIns="0">
            <a:spAutoFit/>
          </a:bodyPr>
          <a:lstStyle/>
          <a:p>
            <a:pPr algn="ctr">
              <a:lnSpc>
                <a:spcPts val="2175"/>
              </a:lnSpc>
            </a:pPr>
            <a:r>
              <a:rPr lang="en-US" b="true" sz="1908">
                <a:solidFill>
                  <a:srgbClr val="FFFFFF"/>
                </a:solidFill>
                <a:latin typeface="Poppins Bold"/>
                <a:ea typeface="Poppins Bold"/>
                <a:cs typeface="Poppins Bold"/>
                <a:sym typeface="Poppins Bold"/>
              </a:rPr>
              <a:t>“THE </a:t>
            </a:r>
          </a:p>
          <a:p>
            <a:pPr algn="ctr">
              <a:lnSpc>
                <a:spcPts val="2175"/>
              </a:lnSpc>
              <a:spcBef>
                <a:spcPct val="0"/>
              </a:spcBef>
            </a:pPr>
            <a:r>
              <a:rPr lang="en-US" b="true" sz="1908">
                <a:solidFill>
                  <a:srgbClr val="FFFFFF"/>
                </a:solidFill>
                <a:latin typeface="Poppins Bold"/>
                <a:ea typeface="Poppins Bold"/>
                <a:cs typeface="Poppins Bold"/>
                <a:sym typeface="Poppins Bold"/>
              </a:rPr>
              <a:t>    CLOUD”</a:t>
            </a:r>
          </a:p>
        </p:txBody>
      </p:sp>
      <p:sp>
        <p:nvSpPr>
          <p:cNvPr name="TextBox 39" id="39"/>
          <p:cNvSpPr txBox="true"/>
          <p:nvPr/>
        </p:nvSpPr>
        <p:spPr>
          <a:xfrm rot="0">
            <a:off x="612335" y="8912379"/>
            <a:ext cx="1505507" cy="284172"/>
          </a:xfrm>
          <a:prstGeom prst="rect">
            <a:avLst/>
          </a:prstGeom>
        </p:spPr>
        <p:txBody>
          <a:bodyPr anchor="t" rtlCol="false" tIns="0" lIns="0" bIns="0" rIns="0">
            <a:spAutoFit/>
          </a:bodyPr>
          <a:lstStyle/>
          <a:p>
            <a:pPr algn="ctr">
              <a:lnSpc>
                <a:spcPts val="2175"/>
              </a:lnSpc>
              <a:spcBef>
                <a:spcPct val="0"/>
              </a:spcBef>
            </a:pPr>
            <a:r>
              <a:rPr lang="en-US" b="true" sz="1908">
                <a:solidFill>
                  <a:srgbClr val="FFFFFF"/>
                </a:solidFill>
                <a:latin typeface="Poppins Bold"/>
                <a:ea typeface="Poppins Bold"/>
                <a:cs typeface="Poppins Bold"/>
                <a:sym typeface="Poppins Bold"/>
              </a:rPr>
              <a:t>BREACH</a:t>
            </a:r>
          </a:p>
        </p:txBody>
      </p:sp>
      <p:sp>
        <p:nvSpPr>
          <p:cNvPr name="TextBox 40" id="40"/>
          <p:cNvSpPr txBox="true"/>
          <p:nvPr/>
        </p:nvSpPr>
        <p:spPr>
          <a:xfrm rot="0">
            <a:off x="2359026" y="5220751"/>
            <a:ext cx="4800761" cy="533400"/>
          </a:xfrm>
          <a:prstGeom prst="rect">
            <a:avLst/>
          </a:prstGeom>
        </p:spPr>
        <p:txBody>
          <a:bodyPr anchor="t" rtlCol="false" tIns="0" lIns="0" bIns="0" rIns="0">
            <a:spAutoFit/>
          </a:bodyPr>
          <a:lstStyle/>
          <a:p>
            <a:pPr algn="ctr">
              <a:lnSpc>
                <a:spcPts val="1371"/>
              </a:lnSpc>
            </a:pPr>
            <a:r>
              <a:rPr lang="en-US" sz="1142">
                <a:solidFill>
                  <a:srgbClr val="FFFFFF"/>
                </a:solidFill>
                <a:latin typeface="Poppins"/>
                <a:ea typeface="Poppins"/>
                <a:cs typeface="Poppins"/>
                <a:sym typeface="Poppins"/>
              </a:rPr>
              <a:t>A type of bad software (malware) that locks you out of your computer or hides your important files, demanding money to let you back in.</a:t>
            </a:r>
          </a:p>
        </p:txBody>
      </p:sp>
      <p:sp>
        <p:nvSpPr>
          <p:cNvPr name="TextBox 41" id="41"/>
          <p:cNvSpPr txBox="true"/>
          <p:nvPr/>
        </p:nvSpPr>
        <p:spPr>
          <a:xfrm rot="0">
            <a:off x="2048619" y="886210"/>
            <a:ext cx="3675162" cy="290703"/>
          </a:xfrm>
          <a:prstGeom prst="rect">
            <a:avLst/>
          </a:prstGeom>
        </p:spPr>
        <p:txBody>
          <a:bodyPr anchor="t" rtlCol="false" tIns="0" lIns="0" bIns="0" rIns="0">
            <a:spAutoFit/>
          </a:bodyPr>
          <a:lstStyle/>
          <a:p>
            <a:pPr algn="ctr">
              <a:lnSpc>
                <a:spcPts val="2166"/>
              </a:lnSpc>
            </a:pPr>
            <a:r>
              <a:rPr lang="en-US" sz="1900">
                <a:solidFill>
                  <a:srgbClr val="FFFFFF"/>
                </a:solidFill>
                <a:latin typeface="Poppins"/>
                <a:ea typeface="Poppins"/>
                <a:cs typeface="Poppins"/>
                <a:sym typeface="Poppins"/>
              </a:rPr>
              <a:t>WHAT ARE MY IT GUYS SAYING? </a:t>
            </a:r>
          </a:p>
        </p:txBody>
      </p:sp>
      <p:sp>
        <p:nvSpPr>
          <p:cNvPr name="TextBox 42" id="42"/>
          <p:cNvSpPr txBox="true"/>
          <p:nvPr/>
        </p:nvSpPr>
        <p:spPr>
          <a:xfrm rot="0">
            <a:off x="2359026" y="4008574"/>
            <a:ext cx="4800761" cy="533400"/>
          </a:xfrm>
          <a:prstGeom prst="rect">
            <a:avLst/>
          </a:prstGeom>
        </p:spPr>
        <p:txBody>
          <a:bodyPr anchor="t" rtlCol="false" tIns="0" lIns="0" bIns="0" rIns="0">
            <a:spAutoFit/>
          </a:bodyPr>
          <a:lstStyle/>
          <a:p>
            <a:pPr algn="ctr">
              <a:lnSpc>
                <a:spcPts val="1371"/>
              </a:lnSpc>
            </a:pPr>
            <a:r>
              <a:rPr lang="en-US" sz="1142">
                <a:solidFill>
                  <a:srgbClr val="FFFFFF"/>
                </a:solidFill>
                <a:latin typeface="Poppins"/>
                <a:ea typeface="Poppins"/>
                <a:cs typeface="Poppins"/>
                <a:sym typeface="Poppins"/>
              </a:rPr>
              <a:t>When a scammer tries to trick you over the phone into giving away personal or private information — like your passwords, credit card numbers, or login details.</a:t>
            </a:r>
          </a:p>
        </p:txBody>
      </p:sp>
      <p:sp>
        <p:nvSpPr>
          <p:cNvPr name="TextBox 43" id="43"/>
          <p:cNvSpPr txBox="true"/>
          <p:nvPr/>
        </p:nvSpPr>
        <p:spPr>
          <a:xfrm rot="0">
            <a:off x="2284163" y="3483749"/>
            <a:ext cx="5022228" cy="361950"/>
          </a:xfrm>
          <a:prstGeom prst="rect">
            <a:avLst/>
          </a:prstGeom>
        </p:spPr>
        <p:txBody>
          <a:bodyPr anchor="t" rtlCol="false" tIns="0" lIns="0" bIns="0" rIns="0">
            <a:spAutoFit/>
          </a:bodyPr>
          <a:lstStyle/>
          <a:p>
            <a:pPr algn="ctr">
              <a:lnSpc>
                <a:spcPts val="1371"/>
              </a:lnSpc>
            </a:pPr>
            <a:r>
              <a:rPr lang="en-US" sz="1142">
                <a:solidFill>
                  <a:srgbClr val="FFFFFF"/>
                </a:solidFill>
                <a:latin typeface="Poppins"/>
                <a:ea typeface="Poppins"/>
                <a:cs typeface="Poppins"/>
                <a:sym typeface="Poppins"/>
              </a:rPr>
              <a:t>Any software designed to get access to your device and cause harm; like steal your files, account information, bank information, etc. </a:t>
            </a:r>
          </a:p>
        </p:txBody>
      </p:sp>
      <p:sp>
        <p:nvSpPr>
          <p:cNvPr name="Freeform 44" id="44"/>
          <p:cNvSpPr/>
          <p:nvPr/>
        </p:nvSpPr>
        <p:spPr>
          <a:xfrm flipH="false" flipV="false" rot="0">
            <a:off x="6797450" y="50063"/>
            <a:ext cx="974950" cy="797285"/>
          </a:xfrm>
          <a:custGeom>
            <a:avLst/>
            <a:gdLst/>
            <a:ahLst/>
            <a:cxnLst/>
            <a:rect r="r" b="b" t="t" l="l"/>
            <a:pathLst>
              <a:path h="797285" w="974950">
                <a:moveTo>
                  <a:pt x="0" y="0"/>
                </a:moveTo>
                <a:lnTo>
                  <a:pt x="974950" y="0"/>
                </a:lnTo>
                <a:lnTo>
                  <a:pt x="974950" y="797285"/>
                </a:lnTo>
                <a:lnTo>
                  <a:pt x="0" y="797285"/>
                </a:lnTo>
                <a:lnTo>
                  <a:pt x="0" y="0"/>
                </a:lnTo>
                <a:close/>
              </a:path>
            </a:pathLst>
          </a:custGeom>
          <a:blipFill>
            <a:blip r:embed="rId2"/>
            <a:stretch>
              <a:fillRect l="0" t="-19393" r="0" b="-2890"/>
            </a:stretch>
          </a:blipFill>
        </p:spPr>
      </p:sp>
      <p:sp>
        <p:nvSpPr>
          <p:cNvPr name="TextBox 45" id="45"/>
          <p:cNvSpPr txBox="true"/>
          <p:nvPr/>
        </p:nvSpPr>
        <p:spPr>
          <a:xfrm rot="0">
            <a:off x="2345177" y="5847042"/>
            <a:ext cx="4900201" cy="361950"/>
          </a:xfrm>
          <a:prstGeom prst="rect">
            <a:avLst/>
          </a:prstGeom>
        </p:spPr>
        <p:txBody>
          <a:bodyPr anchor="t" rtlCol="false" tIns="0" lIns="0" bIns="0" rIns="0">
            <a:spAutoFit/>
          </a:bodyPr>
          <a:lstStyle/>
          <a:p>
            <a:pPr algn="ctr">
              <a:lnSpc>
                <a:spcPts val="1371"/>
              </a:lnSpc>
            </a:pPr>
            <a:r>
              <a:rPr lang="en-US" sz="1142">
                <a:solidFill>
                  <a:srgbClr val="FFFFFF"/>
                </a:solidFill>
                <a:latin typeface="Poppins"/>
                <a:ea typeface="Poppins"/>
                <a:cs typeface="Poppins"/>
                <a:sym typeface="Poppins"/>
              </a:rPr>
              <a:t>A physical or virtual machine that provides centralized services, resources, or data to the other computers in a network.</a:t>
            </a:r>
          </a:p>
        </p:txBody>
      </p:sp>
      <p:sp>
        <p:nvSpPr>
          <p:cNvPr name="TextBox 46" id="46"/>
          <p:cNvSpPr txBox="true"/>
          <p:nvPr/>
        </p:nvSpPr>
        <p:spPr>
          <a:xfrm rot="0">
            <a:off x="2416402" y="6423203"/>
            <a:ext cx="4800761" cy="533400"/>
          </a:xfrm>
          <a:prstGeom prst="rect">
            <a:avLst/>
          </a:prstGeom>
        </p:spPr>
        <p:txBody>
          <a:bodyPr anchor="t" rtlCol="false" tIns="0" lIns="0" bIns="0" rIns="0">
            <a:spAutoFit/>
          </a:bodyPr>
          <a:lstStyle/>
          <a:p>
            <a:pPr algn="ctr">
              <a:lnSpc>
                <a:spcPts val="1371"/>
              </a:lnSpc>
            </a:pPr>
            <a:r>
              <a:rPr lang="en-US" sz="1142">
                <a:solidFill>
                  <a:srgbClr val="FFFFFF"/>
                </a:solidFill>
                <a:latin typeface="Poppins"/>
                <a:ea typeface="Poppins"/>
                <a:cs typeface="Poppins"/>
                <a:sym typeface="Poppins"/>
              </a:rPr>
              <a:t>Where you save files online instead of your physical computer.</a:t>
            </a:r>
          </a:p>
          <a:p>
            <a:pPr algn="ctr">
              <a:lnSpc>
                <a:spcPts val="1371"/>
              </a:lnSpc>
            </a:pPr>
            <a:r>
              <a:rPr lang="en-US" sz="1142">
                <a:solidFill>
                  <a:srgbClr val="FFFFFF"/>
                </a:solidFill>
                <a:latin typeface="Poppins"/>
                <a:ea typeface="Poppins"/>
                <a:cs typeface="Poppins"/>
                <a:sym typeface="Poppins"/>
              </a:rPr>
              <a:t> It’s protected with passwords and security, so you can safely access your files from anywhere.</a:t>
            </a:r>
          </a:p>
        </p:txBody>
      </p:sp>
      <p:sp>
        <p:nvSpPr>
          <p:cNvPr name="TextBox 47" id="47"/>
          <p:cNvSpPr txBox="true"/>
          <p:nvPr/>
        </p:nvSpPr>
        <p:spPr>
          <a:xfrm rot="0">
            <a:off x="612335" y="7730653"/>
            <a:ext cx="1505507" cy="229203"/>
          </a:xfrm>
          <a:prstGeom prst="rect">
            <a:avLst/>
          </a:prstGeom>
        </p:spPr>
        <p:txBody>
          <a:bodyPr anchor="t" rtlCol="false" tIns="0" lIns="0" bIns="0" rIns="0">
            <a:spAutoFit/>
          </a:bodyPr>
          <a:lstStyle/>
          <a:p>
            <a:pPr algn="ctr">
              <a:lnSpc>
                <a:spcPts val="1759"/>
              </a:lnSpc>
              <a:spcBef>
                <a:spcPct val="0"/>
              </a:spcBef>
            </a:pPr>
            <a:r>
              <a:rPr lang="en-US" b="true" sz="1543">
                <a:solidFill>
                  <a:srgbClr val="FFFFFF"/>
                </a:solidFill>
                <a:latin typeface="Poppins Bold"/>
                <a:ea typeface="Poppins Bold"/>
                <a:cs typeface="Poppins Bold"/>
                <a:sym typeface="Poppins Bold"/>
              </a:rPr>
              <a:t>ENCRYPTION</a:t>
            </a:r>
          </a:p>
        </p:txBody>
      </p:sp>
      <p:sp>
        <p:nvSpPr>
          <p:cNvPr name="TextBox 48" id="48"/>
          <p:cNvSpPr txBox="true"/>
          <p:nvPr/>
        </p:nvSpPr>
        <p:spPr>
          <a:xfrm rot="0">
            <a:off x="2359026" y="7615928"/>
            <a:ext cx="4800761" cy="533400"/>
          </a:xfrm>
          <a:prstGeom prst="rect">
            <a:avLst/>
          </a:prstGeom>
        </p:spPr>
        <p:txBody>
          <a:bodyPr anchor="t" rtlCol="false" tIns="0" lIns="0" bIns="0" rIns="0">
            <a:spAutoFit/>
          </a:bodyPr>
          <a:lstStyle/>
          <a:p>
            <a:pPr algn="ctr">
              <a:lnSpc>
                <a:spcPts val="1371"/>
              </a:lnSpc>
            </a:pPr>
            <a:r>
              <a:rPr lang="en-US" sz="1142">
                <a:solidFill>
                  <a:srgbClr val="FFFFFF"/>
                </a:solidFill>
                <a:latin typeface="Poppins"/>
                <a:ea typeface="Poppins"/>
                <a:cs typeface="Poppins"/>
                <a:sym typeface="Poppins"/>
              </a:rPr>
              <a:t>It’s like putting your data in a locked box — only people with the right key can open it. But if hackers get in first, they can lock it up and keep you out.</a:t>
            </a:r>
          </a:p>
        </p:txBody>
      </p:sp>
      <p:sp>
        <p:nvSpPr>
          <p:cNvPr name="TextBox 49" id="49"/>
          <p:cNvSpPr txBox="true"/>
          <p:nvPr/>
        </p:nvSpPr>
        <p:spPr>
          <a:xfrm rot="0">
            <a:off x="2359026" y="8197587"/>
            <a:ext cx="4800761" cy="704850"/>
          </a:xfrm>
          <a:prstGeom prst="rect">
            <a:avLst/>
          </a:prstGeom>
        </p:spPr>
        <p:txBody>
          <a:bodyPr anchor="t" rtlCol="false" tIns="0" lIns="0" bIns="0" rIns="0">
            <a:spAutoFit/>
          </a:bodyPr>
          <a:lstStyle/>
          <a:p>
            <a:pPr algn="ctr">
              <a:lnSpc>
                <a:spcPts val="1371"/>
              </a:lnSpc>
            </a:pPr>
            <a:r>
              <a:rPr lang="en-US" sz="1142">
                <a:solidFill>
                  <a:srgbClr val="FFFFFF"/>
                </a:solidFill>
                <a:latin typeface="Poppins"/>
                <a:ea typeface="Poppins"/>
                <a:cs typeface="Poppins"/>
                <a:sym typeface="Poppins"/>
              </a:rPr>
              <a:t>Special permissions that let someone install software or change settings on a computer. These should only be given to people who really need them.</a:t>
            </a:r>
          </a:p>
          <a:p>
            <a:pPr algn="ctr">
              <a:lnSpc>
                <a:spcPts val="1371"/>
              </a:lnSpc>
            </a:pPr>
          </a:p>
        </p:txBody>
      </p:sp>
      <p:sp>
        <p:nvSpPr>
          <p:cNvPr name="TextBox 50" id="50"/>
          <p:cNvSpPr txBox="true"/>
          <p:nvPr/>
        </p:nvSpPr>
        <p:spPr>
          <a:xfrm rot="0">
            <a:off x="2386385" y="8815049"/>
            <a:ext cx="4800761" cy="533400"/>
          </a:xfrm>
          <a:prstGeom prst="rect">
            <a:avLst/>
          </a:prstGeom>
        </p:spPr>
        <p:txBody>
          <a:bodyPr anchor="t" rtlCol="false" tIns="0" lIns="0" bIns="0" rIns="0">
            <a:spAutoFit/>
          </a:bodyPr>
          <a:lstStyle/>
          <a:p>
            <a:pPr algn="ctr">
              <a:lnSpc>
                <a:spcPts val="1371"/>
              </a:lnSpc>
            </a:pPr>
            <a:r>
              <a:rPr lang="en-US" sz="1142">
                <a:solidFill>
                  <a:srgbClr val="FFFFFF"/>
                </a:solidFill>
                <a:latin typeface="Poppins"/>
                <a:ea typeface="Poppins"/>
                <a:cs typeface="Poppins"/>
                <a:sym typeface="Poppins"/>
              </a:rPr>
              <a:t>When someone breaks into a system and gets access to private information — like your files, passwords, or customer data — without permission.</a:t>
            </a:r>
          </a:p>
        </p:txBody>
      </p:sp>
      <p:sp>
        <p:nvSpPr>
          <p:cNvPr name="Freeform 51" id="51"/>
          <p:cNvSpPr/>
          <p:nvPr/>
        </p:nvSpPr>
        <p:spPr>
          <a:xfrm flipH="false" flipV="false" rot="0">
            <a:off x="7625800" y="59942"/>
            <a:ext cx="94458" cy="50063"/>
          </a:xfrm>
          <a:custGeom>
            <a:avLst/>
            <a:gdLst/>
            <a:ahLst/>
            <a:cxnLst/>
            <a:rect r="r" b="b" t="t" l="l"/>
            <a:pathLst>
              <a:path h="50063" w="94458">
                <a:moveTo>
                  <a:pt x="0" y="0"/>
                </a:moveTo>
                <a:lnTo>
                  <a:pt x="94458" y="0"/>
                </a:lnTo>
                <a:lnTo>
                  <a:pt x="94458" y="50063"/>
                </a:lnTo>
                <a:lnTo>
                  <a:pt x="0" y="50063"/>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identifier>DAGj_Y6CuCs</dc:identifier>
  <dcterms:modified xsi:type="dcterms:W3CDTF">2011-08-01T06:04:30Z</dcterms:modified>
  <cp:revision>1</cp:revision>
  <dc:title>Basic Tools</dc:title>
</cp:coreProperties>
</file>