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772400" cy="10058400"/>
  <p:notesSz cx="6858000" cy="9144000"/>
  <p:embeddedFontLst>
    <p:embeddedFont>
      <p:font typeface="Poppins" charset="1" panose="00000500000000000000"/>
      <p:regular r:id="rId7"/>
    </p:embeddedFont>
    <p:embeddedFont>
      <p:font typeface="Poppins Bold" charset="1" panose="0000080000000000000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1186609" y="113817"/>
            <a:ext cx="5399183" cy="8210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134"/>
              </a:lnSpc>
            </a:pPr>
            <a:r>
              <a:rPr lang="en-US" sz="2749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THE BASIC TOOLS [MSP NAME] </a:t>
            </a:r>
          </a:p>
          <a:p>
            <a:pPr algn="ctr">
              <a:lnSpc>
                <a:spcPts val="3134"/>
              </a:lnSpc>
            </a:pPr>
            <a:r>
              <a:rPr lang="en-US" sz="2749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USES TO KEEP YOU PROTECTED. 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594634" y="963441"/>
            <a:ext cx="6583131" cy="1905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70"/>
              </a:lnSpc>
            </a:pPr>
            <a:r>
              <a:rPr lang="en-US" sz="1142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The core technology that your MSP utilizes in order to keep you cyberstrong and secure. </a:t>
            </a:r>
          </a:p>
        </p:txBody>
      </p:sp>
      <p:grpSp>
        <p:nvGrpSpPr>
          <p:cNvPr name="Group 4" id="4"/>
          <p:cNvGrpSpPr/>
          <p:nvPr/>
        </p:nvGrpSpPr>
        <p:grpSpPr>
          <a:xfrm rot="0">
            <a:off x="968218" y="1325391"/>
            <a:ext cx="4271279" cy="1027090"/>
            <a:chOff x="0" y="0"/>
            <a:chExt cx="2409649" cy="579434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2409649" cy="579434"/>
            </a:xfrm>
            <a:custGeom>
              <a:avLst/>
              <a:gdLst/>
              <a:ahLst/>
              <a:cxnLst/>
              <a:rect r="r" b="b" t="t" l="l"/>
              <a:pathLst>
                <a:path h="579434" w="2409649">
                  <a:moveTo>
                    <a:pt x="85190" y="0"/>
                  </a:moveTo>
                  <a:lnTo>
                    <a:pt x="2324459" y="0"/>
                  </a:lnTo>
                  <a:cubicBezTo>
                    <a:pt x="2371508" y="0"/>
                    <a:pt x="2409649" y="38141"/>
                    <a:pt x="2409649" y="85190"/>
                  </a:cubicBezTo>
                  <a:lnTo>
                    <a:pt x="2409649" y="494244"/>
                  </a:lnTo>
                  <a:cubicBezTo>
                    <a:pt x="2409649" y="541294"/>
                    <a:pt x="2371508" y="579434"/>
                    <a:pt x="2324459" y="579434"/>
                  </a:cubicBezTo>
                  <a:lnTo>
                    <a:pt x="85190" y="579434"/>
                  </a:lnTo>
                  <a:cubicBezTo>
                    <a:pt x="38141" y="579434"/>
                    <a:pt x="0" y="541294"/>
                    <a:pt x="0" y="494244"/>
                  </a:cubicBezTo>
                  <a:lnTo>
                    <a:pt x="0" y="85190"/>
                  </a:lnTo>
                  <a:cubicBezTo>
                    <a:pt x="0" y="38141"/>
                    <a:pt x="38141" y="0"/>
                    <a:pt x="85190" y="0"/>
                  </a:cubicBezTo>
                  <a:close/>
                </a:path>
              </a:pathLst>
            </a:custGeom>
            <a:solidFill>
              <a:srgbClr val="0063BE">
                <a:alpha val="74902"/>
              </a:srgbClr>
            </a:solidFill>
            <a:ln w="38100" cap="rnd">
              <a:solidFill>
                <a:srgbClr val="F2F3F7">
                  <a:alpha val="74902"/>
                </a:srgbClr>
              </a:solidFill>
              <a:prstDash val="solid"/>
              <a:round/>
            </a:ln>
          </p:spPr>
        </p:sp>
        <p:sp>
          <p:nvSpPr>
            <p:cNvPr name="TextBox 6" id="6"/>
            <p:cNvSpPr txBox="true"/>
            <p:nvPr/>
          </p:nvSpPr>
          <p:spPr>
            <a:xfrm>
              <a:off x="0" y="-104775"/>
              <a:ext cx="2409649" cy="684209"/>
            </a:xfrm>
            <a:prstGeom prst="rect">
              <a:avLst/>
            </a:prstGeom>
          </p:spPr>
          <p:txBody>
            <a:bodyPr anchor="ctr" rtlCol="false" tIns="46571" lIns="46571" bIns="46571" rIns="46571"/>
            <a:lstStyle/>
            <a:p>
              <a:pPr algn="ctr">
                <a:lnSpc>
                  <a:spcPts val="5390"/>
                </a:lnSpc>
              </a:pPr>
            </a:p>
          </p:txBody>
        </p:sp>
      </p:grpSp>
      <p:grpSp>
        <p:nvGrpSpPr>
          <p:cNvPr name="Group 7" id="7"/>
          <p:cNvGrpSpPr/>
          <p:nvPr/>
        </p:nvGrpSpPr>
        <p:grpSpPr>
          <a:xfrm rot="0">
            <a:off x="777240" y="1407312"/>
            <a:ext cx="4332722" cy="1015973"/>
            <a:chOff x="0" y="0"/>
            <a:chExt cx="2444313" cy="573163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2444313" cy="573163"/>
            </a:xfrm>
            <a:custGeom>
              <a:avLst/>
              <a:gdLst/>
              <a:ahLst/>
              <a:cxnLst/>
              <a:rect r="r" b="b" t="t" l="l"/>
              <a:pathLst>
                <a:path h="573163" w="2444313">
                  <a:moveTo>
                    <a:pt x="83982" y="0"/>
                  </a:moveTo>
                  <a:lnTo>
                    <a:pt x="2360331" y="0"/>
                  </a:lnTo>
                  <a:cubicBezTo>
                    <a:pt x="2406713" y="0"/>
                    <a:pt x="2444313" y="37600"/>
                    <a:pt x="2444313" y="83982"/>
                  </a:cubicBezTo>
                  <a:lnTo>
                    <a:pt x="2444313" y="489181"/>
                  </a:lnTo>
                  <a:cubicBezTo>
                    <a:pt x="2444313" y="511454"/>
                    <a:pt x="2435465" y="532815"/>
                    <a:pt x="2419715" y="548565"/>
                  </a:cubicBezTo>
                  <a:cubicBezTo>
                    <a:pt x="2403965" y="564315"/>
                    <a:pt x="2382604" y="573163"/>
                    <a:pt x="2360331" y="573163"/>
                  </a:cubicBezTo>
                  <a:lnTo>
                    <a:pt x="83982" y="573163"/>
                  </a:lnTo>
                  <a:cubicBezTo>
                    <a:pt x="37600" y="573163"/>
                    <a:pt x="0" y="535563"/>
                    <a:pt x="0" y="489181"/>
                  </a:cubicBezTo>
                  <a:lnTo>
                    <a:pt x="0" y="83982"/>
                  </a:lnTo>
                  <a:cubicBezTo>
                    <a:pt x="0" y="37600"/>
                    <a:pt x="37600" y="0"/>
                    <a:pt x="83982" y="0"/>
                  </a:cubicBezTo>
                  <a:close/>
                </a:path>
              </a:pathLst>
            </a:custGeom>
            <a:solidFill>
              <a:srgbClr val="68B4E7">
                <a:alpha val="74902"/>
              </a:srgbClr>
            </a:solidFill>
            <a:ln w="38100" cap="rnd">
              <a:solidFill>
                <a:srgbClr val="F2F3F7">
                  <a:alpha val="74902"/>
                </a:srgbClr>
              </a:solidFill>
              <a:prstDash val="solid"/>
              <a:round/>
            </a:ln>
          </p:spPr>
        </p:sp>
        <p:sp>
          <p:nvSpPr>
            <p:cNvPr name="TextBox 9" id="9"/>
            <p:cNvSpPr txBox="true"/>
            <p:nvPr/>
          </p:nvSpPr>
          <p:spPr>
            <a:xfrm>
              <a:off x="0" y="-104775"/>
              <a:ext cx="2444313" cy="677938"/>
            </a:xfrm>
            <a:prstGeom prst="rect">
              <a:avLst/>
            </a:prstGeom>
          </p:spPr>
          <p:txBody>
            <a:bodyPr anchor="ctr" rtlCol="false" tIns="46571" lIns="46571" bIns="46571" rIns="46571"/>
            <a:lstStyle/>
            <a:p>
              <a:pPr algn="ctr">
                <a:lnSpc>
                  <a:spcPts val="5390"/>
                </a:lnSpc>
              </a:pPr>
            </a:p>
          </p:txBody>
        </p:sp>
      </p:grpSp>
      <p:grpSp>
        <p:nvGrpSpPr>
          <p:cNvPr name="Group 10" id="10"/>
          <p:cNvGrpSpPr/>
          <p:nvPr/>
        </p:nvGrpSpPr>
        <p:grpSpPr>
          <a:xfrm rot="0">
            <a:off x="2723881" y="2528060"/>
            <a:ext cx="4271279" cy="1027090"/>
            <a:chOff x="0" y="0"/>
            <a:chExt cx="2409649" cy="579434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2409649" cy="579434"/>
            </a:xfrm>
            <a:custGeom>
              <a:avLst/>
              <a:gdLst/>
              <a:ahLst/>
              <a:cxnLst/>
              <a:rect r="r" b="b" t="t" l="l"/>
              <a:pathLst>
                <a:path h="579434" w="2409649">
                  <a:moveTo>
                    <a:pt x="85190" y="0"/>
                  </a:moveTo>
                  <a:lnTo>
                    <a:pt x="2324459" y="0"/>
                  </a:lnTo>
                  <a:cubicBezTo>
                    <a:pt x="2371508" y="0"/>
                    <a:pt x="2409649" y="38141"/>
                    <a:pt x="2409649" y="85190"/>
                  </a:cubicBezTo>
                  <a:lnTo>
                    <a:pt x="2409649" y="494244"/>
                  </a:lnTo>
                  <a:cubicBezTo>
                    <a:pt x="2409649" y="541294"/>
                    <a:pt x="2371508" y="579434"/>
                    <a:pt x="2324459" y="579434"/>
                  </a:cubicBezTo>
                  <a:lnTo>
                    <a:pt x="85190" y="579434"/>
                  </a:lnTo>
                  <a:cubicBezTo>
                    <a:pt x="38141" y="579434"/>
                    <a:pt x="0" y="541294"/>
                    <a:pt x="0" y="494244"/>
                  </a:cubicBezTo>
                  <a:lnTo>
                    <a:pt x="0" y="85190"/>
                  </a:lnTo>
                  <a:cubicBezTo>
                    <a:pt x="0" y="38141"/>
                    <a:pt x="38141" y="0"/>
                    <a:pt x="85190" y="0"/>
                  </a:cubicBezTo>
                  <a:close/>
                </a:path>
              </a:pathLst>
            </a:custGeom>
            <a:solidFill>
              <a:srgbClr val="0063BE">
                <a:alpha val="74902"/>
              </a:srgbClr>
            </a:solidFill>
            <a:ln w="38100" cap="rnd">
              <a:solidFill>
                <a:srgbClr val="F2F3F7">
                  <a:alpha val="74902"/>
                </a:srgbClr>
              </a:solidFill>
              <a:prstDash val="solid"/>
              <a:round/>
            </a:ln>
          </p:spPr>
        </p:sp>
        <p:sp>
          <p:nvSpPr>
            <p:cNvPr name="TextBox 12" id="12"/>
            <p:cNvSpPr txBox="true"/>
            <p:nvPr/>
          </p:nvSpPr>
          <p:spPr>
            <a:xfrm>
              <a:off x="0" y="-104775"/>
              <a:ext cx="2409649" cy="684209"/>
            </a:xfrm>
            <a:prstGeom prst="rect">
              <a:avLst/>
            </a:prstGeom>
          </p:spPr>
          <p:txBody>
            <a:bodyPr anchor="ctr" rtlCol="false" tIns="46571" lIns="46571" bIns="46571" rIns="46571"/>
            <a:lstStyle/>
            <a:p>
              <a:pPr algn="ctr">
                <a:lnSpc>
                  <a:spcPts val="5390"/>
                </a:lnSpc>
              </a:pPr>
            </a:p>
          </p:txBody>
        </p:sp>
      </p:grpSp>
      <p:grpSp>
        <p:nvGrpSpPr>
          <p:cNvPr name="Group 13" id="13"/>
          <p:cNvGrpSpPr/>
          <p:nvPr/>
        </p:nvGrpSpPr>
        <p:grpSpPr>
          <a:xfrm rot="0">
            <a:off x="2532903" y="2609981"/>
            <a:ext cx="4332722" cy="1015973"/>
            <a:chOff x="0" y="0"/>
            <a:chExt cx="2444313" cy="573163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2444313" cy="573163"/>
            </a:xfrm>
            <a:custGeom>
              <a:avLst/>
              <a:gdLst/>
              <a:ahLst/>
              <a:cxnLst/>
              <a:rect r="r" b="b" t="t" l="l"/>
              <a:pathLst>
                <a:path h="573163" w="2444313">
                  <a:moveTo>
                    <a:pt x="83982" y="0"/>
                  </a:moveTo>
                  <a:lnTo>
                    <a:pt x="2360331" y="0"/>
                  </a:lnTo>
                  <a:cubicBezTo>
                    <a:pt x="2406713" y="0"/>
                    <a:pt x="2444313" y="37600"/>
                    <a:pt x="2444313" y="83982"/>
                  </a:cubicBezTo>
                  <a:lnTo>
                    <a:pt x="2444313" y="489181"/>
                  </a:lnTo>
                  <a:cubicBezTo>
                    <a:pt x="2444313" y="511454"/>
                    <a:pt x="2435465" y="532815"/>
                    <a:pt x="2419715" y="548565"/>
                  </a:cubicBezTo>
                  <a:cubicBezTo>
                    <a:pt x="2403965" y="564315"/>
                    <a:pt x="2382604" y="573163"/>
                    <a:pt x="2360331" y="573163"/>
                  </a:cubicBezTo>
                  <a:lnTo>
                    <a:pt x="83982" y="573163"/>
                  </a:lnTo>
                  <a:cubicBezTo>
                    <a:pt x="37600" y="573163"/>
                    <a:pt x="0" y="535563"/>
                    <a:pt x="0" y="489181"/>
                  </a:cubicBezTo>
                  <a:lnTo>
                    <a:pt x="0" y="83982"/>
                  </a:lnTo>
                  <a:cubicBezTo>
                    <a:pt x="0" y="37600"/>
                    <a:pt x="37600" y="0"/>
                    <a:pt x="83982" y="0"/>
                  </a:cubicBezTo>
                  <a:close/>
                </a:path>
              </a:pathLst>
            </a:custGeom>
            <a:solidFill>
              <a:srgbClr val="68B4E7">
                <a:alpha val="74902"/>
              </a:srgbClr>
            </a:solidFill>
            <a:ln w="38100" cap="rnd">
              <a:solidFill>
                <a:srgbClr val="F2F3F7">
                  <a:alpha val="74902"/>
                </a:srgbClr>
              </a:solidFill>
              <a:prstDash val="solid"/>
              <a:round/>
            </a:ln>
          </p:spPr>
        </p:sp>
        <p:sp>
          <p:nvSpPr>
            <p:cNvPr name="TextBox 15" id="15"/>
            <p:cNvSpPr txBox="true"/>
            <p:nvPr/>
          </p:nvSpPr>
          <p:spPr>
            <a:xfrm>
              <a:off x="0" y="-104775"/>
              <a:ext cx="2444313" cy="677938"/>
            </a:xfrm>
            <a:prstGeom prst="rect">
              <a:avLst/>
            </a:prstGeom>
          </p:spPr>
          <p:txBody>
            <a:bodyPr anchor="ctr" rtlCol="false" tIns="46571" lIns="46571" bIns="46571" rIns="46571"/>
            <a:lstStyle/>
            <a:p>
              <a:pPr algn="ctr">
                <a:lnSpc>
                  <a:spcPts val="5390"/>
                </a:lnSpc>
              </a:pPr>
            </a:p>
          </p:txBody>
        </p:sp>
      </p:grpSp>
      <p:grpSp>
        <p:nvGrpSpPr>
          <p:cNvPr name="Group 16" id="16"/>
          <p:cNvGrpSpPr/>
          <p:nvPr/>
        </p:nvGrpSpPr>
        <p:grpSpPr>
          <a:xfrm rot="0">
            <a:off x="903451" y="3730729"/>
            <a:ext cx="4271279" cy="1027090"/>
            <a:chOff x="0" y="0"/>
            <a:chExt cx="2409649" cy="579434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2409649" cy="579434"/>
            </a:xfrm>
            <a:custGeom>
              <a:avLst/>
              <a:gdLst/>
              <a:ahLst/>
              <a:cxnLst/>
              <a:rect r="r" b="b" t="t" l="l"/>
              <a:pathLst>
                <a:path h="579434" w="2409649">
                  <a:moveTo>
                    <a:pt x="85190" y="0"/>
                  </a:moveTo>
                  <a:lnTo>
                    <a:pt x="2324459" y="0"/>
                  </a:lnTo>
                  <a:cubicBezTo>
                    <a:pt x="2371508" y="0"/>
                    <a:pt x="2409649" y="38141"/>
                    <a:pt x="2409649" y="85190"/>
                  </a:cubicBezTo>
                  <a:lnTo>
                    <a:pt x="2409649" y="494244"/>
                  </a:lnTo>
                  <a:cubicBezTo>
                    <a:pt x="2409649" y="541294"/>
                    <a:pt x="2371508" y="579434"/>
                    <a:pt x="2324459" y="579434"/>
                  </a:cubicBezTo>
                  <a:lnTo>
                    <a:pt x="85190" y="579434"/>
                  </a:lnTo>
                  <a:cubicBezTo>
                    <a:pt x="38141" y="579434"/>
                    <a:pt x="0" y="541294"/>
                    <a:pt x="0" y="494244"/>
                  </a:cubicBezTo>
                  <a:lnTo>
                    <a:pt x="0" y="85190"/>
                  </a:lnTo>
                  <a:cubicBezTo>
                    <a:pt x="0" y="38141"/>
                    <a:pt x="38141" y="0"/>
                    <a:pt x="85190" y="0"/>
                  </a:cubicBezTo>
                  <a:close/>
                </a:path>
              </a:pathLst>
            </a:custGeom>
            <a:solidFill>
              <a:srgbClr val="0063BE">
                <a:alpha val="74902"/>
              </a:srgbClr>
            </a:solidFill>
            <a:ln w="38100" cap="rnd">
              <a:solidFill>
                <a:srgbClr val="F2F3F7">
                  <a:alpha val="74902"/>
                </a:srgbClr>
              </a:solidFill>
              <a:prstDash val="solid"/>
              <a:round/>
            </a:ln>
          </p:spPr>
        </p:sp>
        <p:sp>
          <p:nvSpPr>
            <p:cNvPr name="TextBox 18" id="18"/>
            <p:cNvSpPr txBox="true"/>
            <p:nvPr/>
          </p:nvSpPr>
          <p:spPr>
            <a:xfrm>
              <a:off x="0" y="-104775"/>
              <a:ext cx="2409649" cy="684209"/>
            </a:xfrm>
            <a:prstGeom prst="rect">
              <a:avLst/>
            </a:prstGeom>
          </p:spPr>
          <p:txBody>
            <a:bodyPr anchor="ctr" rtlCol="false" tIns="46571" lIns="46571" bIns="46571" rIns="46571"/>
            <a:lstStyle/>
            <a:p>
              <a:pPr algn="ctr">
                <a:lnSpc>
                  <a:spcPts val="5390"/>
                </a:lnSpc>
              </a:pPr>
            </a:p>
          </p:txBody>
        </p:sp>
      </p:grpSp>
      <p:grpSp>
        <p:nvGrpSpPr>
          <p:cNvPr name="Group 19" id="19"/>
          <p:cNvGrpSpPr/>
          <p:nvPr/>
        </p:nvGrpSpPr>
        <p:grpSpPr>
          <a:xfrm rot="0">
            <a:off x="712473" y="3812651"/>
            <a:ext cx="4332722" cy="1015973"/>
            <a:chOff x="0" y="0"/>
            <a:chExt cx="2444313" cy="573163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2444313" cy="573163"/>
            </a:xfrm>
            <a:custGeom>
              <a:avLst/>
              <a:gdLst/>
              <a:ahLst/>
              <a:cxnLst/>
              <a:rect r="r" b="b" t="t" l="l"/>
              <a:pathLst>
                <a:path h="573163" w="2444313">
                  <a:moveTo>
                    <a:pt x="83982" y="0"/>
                  </a:moveTo>
                  <a:lnTo>
                    <a:pt x="2360331" y="0"/>
                  </a:lnTo>
                  <a:cubicBezTo>
                    <a:pt x="2406713" y="0"/>
                    <a:pt x="2444313" y="37600"/>
                    <a:pt x="2444313" y="83982"/>
                  </a:cubicBezTo>
                  <a:lnTo>
                    <a:pt x="2444313" y="489181"/>
                  </a:lnTo>
                  <a:cubicBezTo>
                    <a:pt x="2444313" y="511454"/>
                    <a:pt x="2435465" y="532815"/>
                    <a:pt x="2419715" y="548565"/>
                  </a:cubicBezTo>
                  <a:cubicBezTo>
                    <a:pt x="2403965" y="564315"/>
                    <a:pt x="2382604" y="573163"/>
                    <a:pt x="2360331" y="573163"/>
                  </a:cubicBezTo>
                  <a:lnTo>
                    <a:pt x="83982" y="573163"/>
                  </a:lnTo>
                  <a:cubicBezTo>
                    <a:pt x="37600" y="573163"/>
                    <a:pt x="0" y="535563"/>
                    <a:pt x="0" y="489181"/>
                  </a:cubicBezTo>
                  <a:lnTo>
                    <a:pt x="0" y="83982"/>
                  </a:lnTo>
                  <a:cubicBezTo>
                    <a:pt x="0" y="37600"/>
                    <a:pt x="37600" y="0"/>
                    <a:pt x="83982" y="0"/>
                  </a:cubicBezTo>
                  <a:close/>
                </a:path>
              </a:pathLst>
            </a:custGeom>
            <a:solidFill>
              <a:srgbClr val="68B4E7">
                <a:alpha val="74902"/>
              </a:srgbClr>
            </a:solidFill>
            <a:ln w="38100" cap="rnd">
              <a:solidFill>
                <a:srgbClr val="F2F3F7">
                  <a:alpha val="74902"/>
                </a:srgbClr>
              </a:solidFill>
              <a:prstDash val="solid"/>
              <a:round/>
            </a:ln>
          </p:spPr>
        </p:sp>
        <p:sp>
          <p:nvSpPr>
            <p:cNvPr name="TextBox 21" id="21"/>
            <p:cNvSpPr txBox="true"/>
            <p:nvPr/>
          </p:nvSpPr>
          <p:spPr>
            <a:xfrm>
              <a:off x="0" y="-104775"/>
              <a:ext cx="2444313" cy="677938"/>
            </a:xfrm>
            <a:prstGeom prst="rect">
              <a:avLst/>
            </a:prstGeom>
          </p:spPr>
          <p:txBody>
            <a:bodyPr anchor="ctr" rtlCol="false" tIns="46571" lIns="46571" bIns="46571" rIns="46571"/>
            <a:lstStyle/>
            <a:p>
              <a:pPr algn="ctr">
                <a:lnSpc>
                  <a:spcPts val="5390"/>
                </a:lnSpc>
              </a:pPr>
            </a:p>
          </p:txBody>
        </p:sp>
      </p:grpSp>
      <p:grpSp>
        <p:nvGrpSpPr>
          <p:cNvPr name="Group 22" id="22"/>
          <p:cNvGrpSpPr/>
          <p:nvPr/>
        </p:nvGrpSpPr>
        <p:grpSpPr>
          <a:xfrm rot="0">
            <a:off x="2723881" y="4961973"/>
            <a:ext cx="4271279" cy="1027090"/>
            <a:chOff x="0" y="0"/>
            <a:chExt cx="2409649" cy="579434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0" y="0"/>
              <a:ext cx="2409649" cy="579434"/>
            </a:xfrm>
            <a:custGeom>
              <a:avLst/>
              <a:gdLst/>
              <a:ahLst/>
              <a:cxnLst/>
              <a:rect r="r" b="b" t="t" l="l"/>
              <a:pathLst>
                <a:path h="579434" w="2409649">
                  <a:moveTo>
                    <a:pt x="85190" y="0"/>
                  </a:moveTo>
                  <a:lnTo>
                    <a:pt x="2324459" y="0"/>
                  </a:lnTo>
                  <a:cubicBezTo>
                    <a:pt x="2371508" y="0"/>
                    <a:pt x="2409649" y="38141"/>
                    <a:pt x="2409649" y="85190"/>
                  </a:cubicBezTo>
                  <a:lnTo>
                    <a:pt x="2409649" y="494244"/>
                  </a:lnTo>
                  <a:cubicBezTo>
                    <a:pt x="2409649" y="541294"/>
                    <a:pt x="2371508" y="579434"/>
                    <a:pt x="2324459" y="579434"/>
                  </a:cubicBezTo>
                  <a:lnTo>
                    <a:pt x="85190" y="579434"/>
                  </a:lnTo>
                  <a:cubicBezTo>
                    <a:pt x="38141" y="579434"/>
                    <a:pt x="0" y="541294"/>
                    <a:pt x="0" y="494244"/>
                  </a:cubicBezTo>
                  <a:lnTo>
                    <a:pt x="0" y="85190"/>
                  </a:lnTo>
                  <a:cubicBezTo>
                    <a:pt x="0" y="38141"/>
                    <a:pt x="38141" y="0"/>
                    <a:pt x="85190" y="0"/>
                  </a:cubicBezTo>
                  <a:close/>
                </a:path>
              </a:pathLst>
            </a:custGeom>
            <a:solidFill>
              <a:srgbClr val="0063BE">
                <a:alpha val="74902"/>
              </a:srgbClr>
            </a:solidFill>
            <a:ln w="38100" cap="rnd">
              <a:solidFill>
                <a:srgbClr val="F2F3F7">
                  <a:alpha val="74902"/>
                </a:srgbClr>
              </a:solidFill>
              <a:prstDash val="solid"/>
              <a:round/>
            </a:ln>
          </p:spPr>
        </p:sp>
        <p:sp>
          <p:nvSpPr>
            <p:cNvPr name="TextBox 24" id="24"/>
            <p:cNvSpPr txBox="true"/>
            <p:nvPr/>
          </p:nvSpPr>
          <p:spPr>
            <a:xfrm>
              <a:off x="0" y="-104775"/>
              <a:ext cx="2409649" cy="684209"/>
            </a:xfrm>
            <a:prstGeom prst="rect">
              <a:avLst/>
            </a:prstGeom>
          </p:spPr>
          <p:txBody>
            <a:bodyPr anchor="ctr" rtlCol="false" tIns="46571" lIns="46571" bIns="46571" rIns="46571"/>
            <a:lstStyle/>
            <a:p>
              <a:pPr algn="ctr">
                <a:lnSpc>
                  <a:spcPts val="5390"/>
                </a:lnSpc>
              </a:pPr>
            </a:p>
          </p:txBody>
        </p:sp>
      </p:grpSp>
      <p:grpSp>
        <p:nvGrpSpPr>
          <p:cNvPr name="Group 25" id="25"/>
          <p:cNvGrpSpPr/>
          <p:nvPr/>
        </p:nvGrpSpPr>
        <p:grpSpPr>
          <a:xfrm rot="0">
            <a:off x="2532903" y="5043895"/>
            <a:ext cx="4332722" cy="1015973"/>
            <a:chOff x="0" y="0"/>
            <a:chExt cx="2444313" cy="573163"/>
          </a:xfrm>
        </p:grpSpPr>
        <p:sp>
          <p:nvSpPr>
            <p:cNvPr name="Freeform 26" id="26"/>
            <p:cNvSpPr/>
            <p:nvPr/>
          </p:nvSpPr>
          <p:spPr>
            <a:xfrm flipH="false" flipV="false" rot="0">
              <a:off x="0" y="0"/>
              <a:ext cx="2444313" cy="573163"/>
            </a:xfrm>
            <a:custGeom>
              <a:avLst/>
              <a:gdLst/>
              <a:ahLst/>
              <a:cxnLst/>
              <a:rect r="r" b="b" t="t" l="l"/>
              <a:pathLst>
                <a:path h="573163" w="2444313">
                  <a:moveTo>
                    <a:pt x="83982" y="0"/>
                  </a:moveTo>
                  <a:lnTo>
                    <a:pt x="2360331" y="0"/>
                  </a:lnTo>
                  <a:cubicBezTo>
                    <a:pt x="2406713" y="0"/>
                    <a:pt x="2444313" y="37600"/>
                    <a:pt x="2444313" y="83982"/>
                  </a:cubicBezTo>
                  <a:lnTo>
                    <a:pt x="2444313" y="489181"/>
                  </a:lnTo>
                  <a:cubicBezTo>
                    <a:pt x="2444313" y="511454"/>
                    <a:pt x="2435465" y="532815"/>
                    <a:pt x="2419715" y="548565"/>
                  </a:cubicBezTo>
                  <a:cubicBezTo>
                    <a:pt x="2403965" y="564315"/>
                    <a:pt x="2382604" y="573163"/>
                    <a:pt x="2360331" y="573163"/>
                  </a:cubicBezTo>
                  <a:lnTo>
                    <a:pt x="83982" y="573163"/>
                  </a:lnTo>
                  <a:cubicBezTo>
                    <a:pt x="37600" y="573163"/>
                    <a:pt x="0" y="535563"/>
                    <a:pt x="0" y="489181"/>
                  </a:cubicBezTo>
                  <a:lnTo>
                    <a:pt x="0" y="83982"/>
                  </a:lnTo>
                  <a:cubicBezTo>
                    <a:pt x="0" y="37600"/>
                    <a:pt x="37600" y="0"/>
                    <a:pt x="83982" y="0"/>
                  </a:cubicBezTo>
                  <a:close/>
                </a:path>
              </a:pathLst>
            </a:custGeom>
            <a:solidFill>
              <a:srgbClr val="68B4E7">
                <a:alpha val="74902"/>
              </a:srgbClr>
            </a:solidFill>
            <a:ln w="38100" cap="rnd">
              <a:solidFill>
                <a:srgbClr val="F2F3F7">
                  <a:alpha val="74902"/>
                </a:srgbClr>
              </a:solidFill>
              <a:prstDash val="solid"/>
              <a:round/>
            </a:ln>
          </p:spPr>
        </p:sp>
        <p:sp>
          <p:nvSpPr>
            <p:cNvPr name="TextBox 27" id="27"/>
            <p:cNvSpPr txBox="true"/>
            <p:nvPr/>
          </p:nvSpPr>
          <p:spPr>
            <a:xfrm>
              <a:off x="0" y="-104775"/>
              <a:ext cx="2444313" cy="677938"/>
            </a:xfrm>
            <a:prstGeom prst="rect">
              <a:avLst/>
            </a:prstGeom>
          </p:spPr>
          <p:txBody>
            <a:bodyPr anchor="ctr" rtlCol="false" tIns="46571" lIns="46571" bIns="46571" rIns="46571"/>
            <a:lstStyle/>
            <a:p>
              <a:pPr algn="ctr">
                <a:lnSpc>
                  <a:spcPts val="5390"/>
                </a:lnSpc>
              </a:pPr>
            </a:p>
          </p:txBody>
        </p:sp>
      </p:grpSp>
      <p:grpSp>
        <p:nvGrpSpPr>
          <p:cNvPr name="Group 28" id="28"/>
          <p:cNvGrpSpPr/>
          <p:nvPr/>
        </p:nvGrpSpPr>
        <p:grpSpPr>
          <a:xfrm rot="0">
            <a:off x="968218" y="6212267"/>
            <a:ext cx="4271279" cy="1027090"/>
            <a:chOff x="0" y="0"/>
            <a:chExt cx="2409649" cy="579434"/>
          </a:xfrm>
        </p:grpSpPr>
        <p:sp>
          <p:nvSpPr>
            <p:cNvPr name="Freeform 29" id="29"/>
            <p:cNvSpPr/>
            <p:nvPr/>
          </p:nvSpPr>
          <p:spPr>
            <a:xfrm flipH="false" flipV="false" rot="0">
              <a:off x="0" y="0"/>
              <a:ext cx="2409649" cy="579434"/>
            </a:xfrm>
            <a:custGeom>
              <a:avLst/>
              <a:gdLst/>
              <a:ahLst/>
              <a:cxnLst/>
              <a:rect r="r" b="b" t="t" l="l"/>
              <a:pathLst>
                <a:path h="579434" w="2409649">
                  <a:moveTo>
                    <a:pt x="85190" y="0"/>
                  </a:moveTo>
                  <a:lnTo>
                    <a:pt x="2324459" y="0"/>
                  </a:lnTo>
                  <a:cubicBezTo>
                    <a:pt x="2371508" y="0"/>
                    <a:pt x="2409649" y="38141"/>
                    <a:pt x="2409649" y="85190"/>
                  </a:cubicBezTo>
                  <a:lnTo>
                    <a:pt x="2409649" y="494244"/>
                  </a:lnTo>
                  <a:cubicBezTo>
                    <a:pt x="2409649" y="541294"/>
                    <a:pt x="2371508" y="579434"/>
                    <a:pt x="2324459" y="579434"/>
                  </a:cubicBezTo>
                  <a:lnTo>
                    <a:pt x="85190" y="579434"/>
                  </a:lnTo>
                  <a:cubicBezTo>
                    <a:pt x="38141" y="579434"/>
                    <a:pt x="0" y="541294"/>
                    <a:pt x="0" y="494244"/>
                  </a:cubicBezTo>
                  <a:lnTo>
                    <a:pt x="0" y="85190"/>
                  </a:lnTo>
                  <a:cubicBezTo>
                    <a:pt x="0" y="38141"/>
                    <a:pt x="38141" y="0"/>
                    <a:pt x="85190" y="0"/>
                  </a:cubicBezTo>
                  <a:close/>
                </a:path>
              </a:pathLst>
            </a:custGeom>
            <a:solidFill>
              <a:srgbClr val="0063BE">
                <a:alpha val="74902"/>
              </a:srgbClr>
            </a:solidFill>
            <a:ln w="38100" cap="rnd">
              <a:solidFill>
                <a:srgbClr val="F2F3F7">
                  <a:alpha val="74902"/>
                </a:srgbClr>
              </a:solidFill>
              <a:prstDash val="solid"/>
              <a:round/>
            </a:ln>
          </p:spPr>
        </p:sp>
        <p:sp>
          <p:nvSpPr>
            <p:cNvPr name="TextBox 30" id="30"/>
            <p:cNvSpPr txBox="true"/>
            <p:nvPr/>
          </p:nvSpPr>
          <p:spPr>
            <a:xfrm>
              <a:off x="0" y="-104775"/>
              <a:ext cx="2409649" cy="684209"/>
            </a:xfrm>
            <a:prstGeom prst="rect">
              <a:avLst/>
            </a:prstGeom>
          </p:spPr>
          <p:txBody>
            <a:bodyPr anchor="ctr" rtlCol="false" tIns="46571" lIns="46571" bIns="46571" rIns="46571"/>
            <a:lstStyle/>
            <a:p>
              <a:pPr algn="ctr">
                <a:lnSpc>
                  <a:spcPts val="5390"/>
                </a:lnSpc>
              </a:pPr>
            </a:p>
          </p:txBody>
        </p:sp>
      </p:grpSp>
      <p:grpSp>
        <p:nvGrpSpPr>
          <p:cNvPr name="Group 31" id="31"/>
          <p:cNvGrpSpPr/>
          <p:nvPr/>
        </p:nvGrpSpPr>
        <p:grpSpPr>
          <a:xfrm rot="0">
            <a:off x="777240" y="6294189"/>
            <a:ext cx="4332722" cy="1015973"/>
            <a:chOff x="0" y="0"/>
            <a:chExt cx="2444313" cy="573163"/>
          </a:xfrm>
        </p:grpSpPr>
        <p:sp>
          <p:nvSpPr>
            <p:cNvPr name="Freeform 32" id="32"/>
            <p:cNvSpPr/>
            <p:nvPr/>
          </p:nvSpPr>
          <p:spPr>
            <a:xfrm flipH="false" flipV="false" rot="0">
              <a:off x="0" y="0"/>
              <a:ext cx="2444313" cy="573163"/>
            </a:xfrm>
            <a:custGeom>
              <a:avLst/>
              <a:gdLst/>
              <a:ahLst/>
              <a:cxnLst/>
              <a:rect r="r" b="b" t="t" l="l"/>
              <a:pathLst>
                <a:path h="573163" w="2444313">
                  <a:moveTo>
                    <a:pt x="83982" y="0"/>
                  </a:moveTo>
                  <a:lnTo>
                    <a:pt x="2360331" y="0"/>
                  </a:lnTo>
                  <a:cubicBezTo>
                    <a:pt x="2406713" y="0"/>
                    <a:pt x="2444313" y="37600"/>
                    <a:pt x="2444313" y="83982"/>
                  </a:cubicBezTo>
                  <a:lnTo>
                    <a:pt x="2444313" y="489181"/>
                  </a:lnTo>
                  <a:cubicBezTo>
                    <a:pt x="2444313" y="511454"/>
                    <a:pt x="2435465" y="532815"/>
                    <a:pt x="2419715" y="548565"/>
                  </a:cubicBezTo>
                  <a:cubicBezTo>
                    <a:pt x="2403965" y="564315"/>
                    <a:pt x="2382604" y="573163"/>
                    <a:pt x="2360331" y="573163"/>
                  </a:cubicBezTo>
                  <a:lnTo>
                    <a:pt x="83982" y="573163"/>
                  </a:lnTo>
                  <a:cubicBezTo>
                    <a:pt x="37600" y="573163"/>
                    <a:pt x="0" y="535563"/>
                    <a:pt x="0" y="489181"/>
                  </a:cubicBezTo>
                  <a:lnTo>
                    <a:pt x="0" y="83982"/>
                  </a:lnTo>
                  <a:cubicBezTo>
                    <a:pt x="0" y="37600"/>
                    <a:pt x="37600" y="0"/>
                    <a:pt x="83982" y="0"/>
                  </a:cubicBezTo>
                  <a:close/>
                </a:path>
              </a:pathLst>
            </a:custGeom>
            <a:solidFill>
              <a:srgbClr val="68B4E7">
                <a:alpha val="74902"/>
              </a:srgbClr>
            </a:solidFill>
            <a:ln w="38100" cap="rnd">
              <a:solidFill>
                <a:srgbClr val="F2F3F7">
                  <a:alpha val="74902"/>
                </a:srgbClr>
              </a:solidFill>
              <a:prstDash val="solid"/>
              <a:round/>
            </a:ln>
          </p:spPr>
        </p:sp>
        <p:sp>
          <p:nvSpPr>
            <p:cNvPr name="TextBox 33" id="33"/>
            <p:cNvSpPr txBox="true"/>
            <p:nvPr/>
          </p:nvSpPr>
          <p:spPr>
            <a:xfrm>
              <a:off x="0" y="-104775"/>
              <a:ext cx="2444313" cy="677938"/>
            </a:xfrm>
            <a:prstGeom prst="rect">
              <a:avLst/>
            </a:prstGeom>
          </p:spPr>
          <p:txBody>
            <a:bodyPr anchor="ctr" rtlCol="false" tIns="46571" lIns="46571" bIns="46571" rIns="46571"/>
            <a:lstStyle/>
            <a:p>
              <a:pPr algn="ctr">
                <a:lnSpc>
                  <a:spcPts val="5390"/>
                </a:lnSpc>
              </a:pPr>
            </a:p>
          </p:txBody>
        </p:sp>
      </p:grpSp>
      <p:grpSp>
        <p:nvGrpSpPr>
          <p:cNvPr name="Group 34" id="34"/>
          <p:cNvGrpSpPr/>
          <p:nvPr/>
        </p:nvGrpSpPr>
        <p:grpSpPr>
          <a:xfrm rot="0">
            <a:off x="2723881" y="7462562"/>
            <a:ext cx="4271279" cy="1027090"/>
            <a:chOff x="0" y="0"/>
            <a:chExt cx="2409649" cy="579434"/>
          </a:xfrm>
        </p:grpSpPr>
        <p:sp>
          <p:nvSpPr>
            <p:cNvPr name="Freeform 35" id="35"/>
            <p:cNvSpPr/>
            <p:nvPr/>
          </p:nvSpPr>
          <p:spPr>
            <a:xfrm flipH="false" flipV="false" rot="0">
              <a:off x="0" y="0"/>
              <a:ext cx="2409649" cy="579434"/>
            </a:xfrm>
            <a:custGeom>
              <a:avLst/>
              <a:gdLst/>
              <a:ahLst/>
              <a:cxnLst/>
              <a:rect r="r" b="b" t="t" l="l"/>
              <a:pathLst>
                <a:path h="579434" w="2409649">
                  <a:moveTo>
                    <a:pt x="85190" y="0"/>
                  </a:moveTo>
                  <a:lnTo>
                    <a:pt x="2324459" y="0"/>
                  </a:lnTo>
                  <a:cubicBezTo>
                    <a:pt x="2371508" y="0"/>
                    <a:pt x="2409649" y="38141"/>
                    <a:pt x="2409649" y="85190"/>
                  </a:cubicBezTo>
                  <a:lnTo>
                    <a:pt x="2409649" y="494244"/>
                  </a:lnTo>
                  <a:cubicBezTo>
                    <a:pt x="2409649" y="541294"/>
                    <a:pt x="2371508" y="579434"/>
                    <a:pt x="2324459" y="579434"/>
                  </a:cubicBezTo>
                  <a:lnTo>
                    <a:pt x="85190" y="579434"/>
                  </a:lnTo>
                  <a:cubicBezTo>
                    <a:pt x="38141" y="579434"/>
                    <a:pt x="0" y="541294"/>
                    <a:pt x="0" y="494244"/>
                  </a:cubicBezTo>
                  <a:lnTo>
                    <a:pt x="0" y="85190"/>
                  </a:lnTo>
                  <a:cubicBezTo>
                    <a:pt x="0" y="38141"/>
                    <a:pt x="38141" y="0"/>
                    <a:pt x="85190" y="0"/>
                  </a:cubicBezTo>
                  <a:close/>
                </a:path>
              </a:pathLst>
            </a:custGeom>
            <a:solidFill>
              <a:srgbClr val="0063BE">
                <a:alpha val="74902"/>
              </a:srgbClr>
            </a:solidFill>
            <a:ln w="38100" cap="rnd">
              <a:solidFill>
                <a:srgbClr val="F2F3F7">
                  <a:alpha val="74902"/>
                </a:srgbClr>
              </a:solidFill>
              <a:prstDash val="solid"/>
              <a:round/>
            </a:ln>
          </p:spPr>
        </p:sp>
        <p:sp>
          <p:nvSpPr>
            <p:cNvPr name="TextBox 36" id="36"/>
            <p:cNvSpPr txBox="true"/>
            <p:nvPr/>
          </p:nvSpPr>
          <p:spPr>
            <a:xfrm>
              <a:off x="0" y="-104775"/>
              <a:ext cx="2409649" cy="684209"/>
            </a:xfrm>
            <a:prstGeom prst="rect">
              <a:avLst/>
            </a:prstGeom>
          </p:spPr>
          <p:txBody>
            <a:bodyPr anchor="ctr" rtlCol="false" tIns="46571" lIns="46571" bIns="46571" rIns="46571"/>
            <a:lstStyle/>
            <a:p>
              <a:pPr algn="ctr">
                <a:lnSpc>
                  <a:spcPts val="5390"/>
                </a:lnSpc>
              </a:pPr>
            </a:p>
          </p:txBody>
        </p:sp>
      </p:grpSp>
      <p:grpSp>
        <p:nvGrpSpPr>
          <p:cNvPr name="Group 37" id="37"/>
          <p:cNvGrpSpPr/>
          <p:nvPr/>
        </p:nvGrpSpPr>
        <p:grpSpPr>
          <a:xfrm rot="0">
            <a:off x="2532903" y="7544483"/>
            <a:ext cx="4332722" cy="1015973"/>
            <a:chOff x="0" y="0"/>
            <a:chExt cx="2444313" cy="573163"/>
          </a:xfrm>
        </p:grpSpPr>
        <p:sp>
          <p:nvSpPr>
            <p:cNvPr name="Freeform 38" id="38"/>
            <p:cNvSpPr/>
            <p:nvPr/>
          </p:nvSpPr>
          <p:spPr>
            <a:xfrm flipH="false" flipV="false" rot="0">
              <a:off x="0" y="0"/>
              <a:ext cx="2444313" cy="573163"/>
            </a:xfrm>
            <a:custGeom>
              <a:avLst/>
              <a:gdLst/>
              <a:ahLst/>
              <a:cxnLst/>
              <a:rect r="r" b="b" t="t" l="l"/>
              <a:pathLst>
                <a:path h="573163" w="2444313">
                  <a:moveTo>
                    <a:pt x="83982" y="0"/>
                  </a:moveTo>
                  <a:lnTo>
                    <a:pt x="2360331" y="0"/>
                  </a:lnTo>
                  <a:cubicBezTo>
                    <a:pt x="2406713" y="0"/>
                    <a:pt x="2444313" y="37600"/>
                    <a:pt x="2444313" y="83982"/>
                  </a:cubicBezTo>
                  <a:lnTo>
                    <a:pt x="2444313" y="489181"/>
                  </a:lnTo>
                  <a:cubicBezTo>
                    <a:pt x="2444313" y="511454"/>
                    <a:pt x="2435465" y="532815"/>
                    <a:pt x="2419715" y="548565"/>
                  </a:cubicBezTo>
                  <a:cubicBezTo>
                    <a:pt x="2403965" y="564315"/>
                    <a:pt x="2382604" y="573163"/>
                    <a:pt x="2360331" y="573163"/>
                  </a:cubicBezTo>
                  <a:lnTo>
                    <a:pt x="83982" y="573163"/>
                  </a:lnTo>
                  <a:cubicBezTo>
                    <a:pt x="37600" y="573163"/>
                    <a:pt x="0" y="535563"/>
                    <a:pt x="0" y="489181"/>
                  </a:cubicBezTo>
                  <a:lnTo>
                    <a:pt x="0" y="83982"/>
                  </a:lnTo>
                  <a:cubicBezTo>
                    <a:pt x="0" y="37600"/>
                    <a:pt x="37600" y="0"/>
                    <a:pt x="83982" y="0"/>
                  </a:cubicBezTo>
                  <a:close/>
                </a:path>
              </a:pathLst>
            </a:custGeom>
            <a:solidFill>
              <a:srgbClr val="68B4E7">
                <a:alpha val="74902"/>
              </a:srgbClr>
            </a:solidFill>
            <a:ln w="38100" cap="rnd">
              <a:solidFill>
                <a:srgbClr val="F2F3F7">
                  <a:alpha val="74902"/>
                </a:srgbClr>
              </a:solidFill>
              <a:prstDash val="solid"/>
              <a:round/>
            </a:ln>
          </p:spPr>
        </p:sp>
        <p:sp>
          <p:nvSpPr>
            <p:cNvPr name="TextBox 39" id="39"/>
            <p:cNvSpPr txBox="true"/>
            <p:nvPr/>
          </p:nvSpPr>
          <p:spPr>
            <a:xfrm>
              <a:off x="0" y="-104775"/>
              <a:ext cx="2444313" cy="677938"/>
            </a:xfrm>
            <a:prstGeom prst="rect">
              <a:avLst/>
            </a:prstGeom>
          </p:spPr>
          <p:txBody>
            <a:bodyPr anchor="ctr" rtlCol="false" tIns="46571" lIns="46571" bIns="46571" rIns="46571"/>
            <a:lstStyle/>
            <a:p>
              <a:pPr algn="ctr">
                <a:lnSpc>
                  <a:spcPts val="5390"/>
                </a:lnSpc>
              </a:pPr>
            </a:p>
          </p:txBody>
        </p:sp>
      </p:grpSp>
      <p:grpSp>
        <p:nvGrpSpPr>
          <p:cNvPr name="Group 40" id="40"/>
          <p:cNvGrpSpPr/>
          <p:nvPr/>
        </p:nvGrpSpPr>
        <p:grpSpPr>
          <a:xfrm rot="0">
            <a:off x="968218" y="8674756"/>
            <a:ext cx="4271279" cy="1027090"/>
            <a:chOff x="0" y="0"/>
            <a:chExt cx="2409649" cy="579434"/>
          </a:xfrm>
        </p:grpSpPr>
        <p:sp>
          <p:nvSpPr>
            <p:cNvPr name="Freeform 41" id="41"/>
            <p:cNvSpPr/>
            <p:nvPr/>
          </p:nvSpPr>
          <p:spPr>
            <a:xfrm flipH="false" flipV="false" rot="0">
              <a:off x="0" y="0"/>
              <a:ext cx="2409649" cy="579434"/>
            </a:xfrm>
            <a:custGeom>
              <a:avLst/>
              <a:gdLst/>
              <a:ahLst/>
              <a:cxnLst/>
              <a:rect r="r" b="b" t="t" l="l"/>
              <a:pathLst>
                <a:path h="579434" w="2409649">
                  <a:moveTo>
                    <a:pt x="85190" y="0"/>
                  </a:moveTo>
                  <a:lnTo>
                    <a:pt x="2324459" y="0"/>
                  </a:lnTo>
                  <a:cubicBezTo>
                    <a:pt x="2371508" y="0"/>
                    <a:pt x="2409649" y="38141"/>
                    <a:pt x="2409649" y="85190"/>
                  </a:cubicBezTo>
                  <a:lnTo>
                    <a:pt x="2409649" y="494244"/>
                  </a:lnTo>
                  <a:cubicBezTo>
                    <a:pt x="2409649" y="541294"/>
                    <a:pt x="2371508" y="579434"/>
                    <a:pt x="2324459" y="579434"/>
                  </a:cubicBezTo>
                  <a:lnTo>
                    <a:pt x="85190" y="579434"/>
                  </a:lnTo>
                  <a:cubicBezTo>
                    <a:pt x="38141" y="579434"/>
                    <a:pt x="0" y="541294"/>
                    <a:pt x="0" y="494244"/>
                  </a:cubicBezTo>
                  <a:lnTo>
                    <a:pt x="0" y="85190"/>
                  </a:lnTo>
                  <a:cubicBezTo>
                    <a:pt x="0" y="38141"/>
                    <a:pt x="38141" y="0"/>
                    <a:pt x="85190" y="0"/>
                  </a:cubicBezTo>
                  <a:close/>
                </a:path>
              </a:pathLst>
            </a:custGeom>
            <a:solidFill>
              <a:srgbClr val="0063BE">
                <a:alpha val="74902"/>
              </a:srgbClr>
            </a:solidFill>
            <a:ln w="38100" cap="rnd">
              <a:solidFill>
                <a:srgbClr val="F2F3F7">
                  <a:alpha val="74902"/>
                </a:srgbClr>
              </a:solidFill>
              <a:prstDash val="solid"/>
              <a:round/>
            </a:ln>
          </p:spPr>
        </p:sp>
        <p:sp>
          <p:nvSpPr>
            <p:cNvPr name="TextBox 42" id="42"/>
            <p:cNvSpPr txBox="true"/>
            <p:nvPr/>
          </p:nvSpPr>
          <p:spPr>
            <a:xfrm>
              <a:off x="0" y="-104775"/>
              <a:ext cx="2409649" cy="684209"/>
            </a:xfrm>
            <a:prstGeom prst="rect">
              <a:avLst/>
            </a:prstGeom>
          </p:spPr>
          <p:txBody>
            <a:bodyPr anchor="ctr" rtlCol="false" tIns="46571" lIns="46571" bIns="46571" rIns="46571"/>
            <a:lstStyle/>
            <a:p>
              <a:pPr algn="ctr">
                <a:lnSpc>
                  <a:spcPts val="5390"/>
                </a:lnSpc>
              </a:pPr>
            </a:p>
          </p:txBody>
        </p:sp>
      </p:grpSp>
      <p:grpSp>
        <p:nvGrpSpPr>
          <p:cNvPr name="Group 43" id="43"/>
          <p:cNvGrpSpPr/>
          <p:nvPr/>
        </p:nvGrpSpPr>
        <p:grpSpPr>
          <a:xfrm rot="0">
            <a:off x="777240" y="8756677"/>
            <a:ext cx="4332722" cy="1015973"/>
            <a:chOff x="0" y="0"/>
            <a:chExt cx="2444313" cy="573163"/>
          </a:xfrm>
        </p:grpSpPr>
        <p:sp>
          <p:nvSpPr>
            <p:cNvPr name="Freeform 44" id="44"/>
            <p:cNvSpPr/>
            <p:nvPr/>
          </p:nvSpPr>
          <p:spPr>
            <a:xfrm flipH="false" flipV="false" rot="0">
              <a:off x="0" y="0"/>
              <a:ext cx="2444313" cy="573163"/>
            </a:xfrm>
            <a:custGeom>
              <a:avLst/>
              <a:gdLst/>
              <a:ahLst/>
              <a:cxnLst/>
              <a:rect r="r" b="b" t="t" l="l"/>
              <a:pathLst>
                <a:path h="573163" w="2444313">
                  <a:moveTo>
                    <a:pt x="83982" y="0"/>
                  </a:moveTo>
                  <a:lnTo>
                    <a:pt x="2360331" y="0"/>
                  </a:lnTo>
                  <a:cubicBezTo>
                    <a:pt x="2406713" y="0"/>
                    <a:pt x="2444313" y="37600"/>
                    <a:pt x="2444313" y="83982"/>
                  </a:cubicBezTo>
                  <a:lnTo>
                    <a:pt x="2444313" y="489181"/>
                  </a:lnTo>
                  <a:cubicBezTo>
                    <a:pt x="2444313" y="511454"/>
                    <a:pt x="2435465" y="532815"/>
                    <a:pt x="2419715" y="548565"/>
                  </a:cubicBezTo>
                  <a:cubicBezTo>
                    <a:pt x="2403965" y="564315"/>
                    <a:pt x="2382604" y="573163"/>
                    <a:pt x="2360331" y="573163"/>
                  </a:cubicBezTo>
                  <a:lnTo>
                    <a:pt x="83982" y="573163"/>
                  </a:lnTo>
                  <a:cubicBezTo>
                    <a:pt x="37600" y="573163"/>
                    <a:pt x="0" y="535563"/>
                    <a:pt x="0" y="489181"/>
                  </a:cubicBezTo>
                  <a:lnTo>
                    <a:pt x="0" y="83982"/>
                  </a:lnTo>
                  <a:cubicBezTo>
                    <a:pt x="0" y="37600"/>
                    <a:pt x="37600" y="0"/>
                    <a:pt x="83982" y="0"/>
                  </a:cubicBezTo>
                  <a:close/>
                </a:path>
              </a:pathLst>
            </a:custGeom>
            <a:solidFill>
              <a:srgbClr val="68B4E7">
                <a:alpha val="74902"/>
              </a:srgbClr>
            </a:solidFill>
            <a:ln w="38100" cap="rnd">
              <a:solidFill>
                <a:srgbClr val="F2F3F7">
                  <a:alpha val="74902"/>
                </a:srgbClr>
              </a:solidFill>
              <a:prstDash val="solid"/>
              <a:round/>
            </a:ln>
          </p:spPr>
        </p:sp>
        <p:sp>
          <p:nvSpPr>
            <p:cNvPr name="TextBox 45" id="45"/>
            <p:cNvSpPr txBox="true"/>
            <p:nvPr/>
          </p:nvSpPr>
          <p:spPr>
            <a:xfrm>
              <a:off x="0" y="-104775"/>
              <a:ext cx="2444313" cy="677938"/>
            </a:xfrm>
            <a:prstGeom prst="rect">
              <a:avLst/>
            </a:prstGeom>
          </p:spPr>
          <p:txBody>
            <a:bodyPr anchor="ctr" rtlCol="false" tIns="46571" lIns="46571" bIns="46571" rIns="46571"/>
            <a:lstStyle/>
            <a:p>
              <a:pPr algn="ctr">
                <a:lnSpc>
                  <a:spcPts val="5390"/>
                </a:lnSpc>
              </a:pPr>
            </a:p>
          </p:txBody>
        </p:sp>
      </p:grpSp>
      <p:sp>
        <p:nvSpPr>
          <p:cNvPr name="TextBox 46" id="46"/>
          <p:cNvSpPr txBox="true"/>
          <p:nvPr/>
        </p:nvSpPr>
        <p:spPr>
          <a:xfrm rot="0">
            <a:off x="594634" y="1476947"/>
            <a:ext cx="4880759" cy="23195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798"/>
              </a:lnSpc>
              <a:spcBef>
                <a:spcPct val="0"/>
              </a:spcBef>
            </a:pPr>
            <a:r>
              <a:rPr lang="en-US" b="true" sz="1577">
                <a:solidFill>
                  <a:srgbClr val="FFFFFF"/>
                </a:solidFill>
                <a:latin typeface="Poppins Bold"/>
                <a:ea typeface="Poppins Bold"/>
                <a:cs typeface="Poppins Bold"/>
                <a:sym typeface="Poppins Bold"/>
              </a:rPr>
              <a:t>IDENTITY &amp; ACCESS MANAGEMENT</a:t>
            </a:r>
          </a:p>
        </p:txBody>
      </p:sp>
      <p:sp>
        <p:nvSpPr>
          <p:cNvPr name="TextBox 47" id="47"/>
          <p:cNvSpPr txBox="true"/>
          <p:nvPr/>
        </p:nvSpPr>
        <p:spPr>
          <a:xfrm rot="0">
            <a:off x="3587937" y="2680460"/>
            <a:ext cx="2440380" cy="23195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798"/>
              </a:lnSpc>
              <a:spcBef>
                <a:spcPct val="0"/>
              </a:spcBef>
            </a:pPr>
            <a:r>
              <a:rPr lang="en-US" b="true" sz="1577">
                <a:solidFill>
                  <a:srgbClr val="FFFFFF"/>
                </a:solidFill>
                <a:latin typeface="Poppins Bold"/>
                <a:ea typeface="Poppins Bold"/>
                <a:cs typeface="Poppins Bold"/>
                <a:sym typeface="Poppins Bold"/>
              </a:rPr>
              <a:t>DEVICE PROTECTION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503221" y="3883129"/>
            <a:ext cx="4880759" cy="23195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798"/>
              </a:lnSpc>
              <a:spcBef>
                <a:spcPct val="0"/>
              </a:spcBef>
            </a:pPr>
            <a:r>
              <a:rPr lang="en-US" b="true" sz="1577">
                <a:solidFill>
                  <a:srgbClr val="FFFFFF"/>
                </a:solidFill>
                <a:latin typeface="Poppins Bold"/>
                <a:ea typeface="Poppins Bold"/>
                <a:cs typeface="Poppins Bold"/>
                <a:sym typeface="Poppins Bold"/>
              </a:rPr>
              <a:t>EMAIL SECURITY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2419141" y="5095323"/>
            <a:ext cx="4880759" cy="23195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798"/>
              </a:lnSpc>
              <a:spcBef>
                <a:spcPct val="0"/>
              </a:spcBef>
            </a:pPr>
            <a:r>
              <a:rPr lang="en-US" b="true" sz="1577">
                <a:solidFill>
                  <a:srgbClr val="FFFFFF"/>
                </a:solidFill>
                <a:latin typeface="Poppins Bold"/>
                <a:ea typeface="Poppins Bold"/>
                <a:cs typeface="Poppins Bold"/>
                <a:sym typeface="Poppins Bold"/>
              </a:rPr>
              <a:t>WEB PROTECTION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503221" y="6326567"/>
            <a:ext cx="4880759" cy="23195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798"/>
              </a:lnSpc>
              <a:spcBef>
                <a:spcPct val="0"/>
              </a:spcBef>
            </a:pPr>
            <a:r>
              <a:rPr lang="en-US" b="true" sz="1577">
                <a:solidFill>
                  <a:srgbClr val="FFFFFF"/>
                </a:solidFill>
                <a:latin typeface="Poppins Bold"/>
                <a:ea typeface="Poppins Bold"/>
                <a:cs typeface="Poppins Bold"/>
                <a:sym typeface="Poppins Bold"/>
              </a:rPr>
              <a:t>BACKUP &amp; DISASTER RECOVER 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2258884" y="7605437"/>
            <a:ext cx="4880759" cy="23195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798"/>
              </a:lnSpc>
              <a:spcBef>
                <a:spcPct val="0"/>
              </a:spcBef>
            </a:pPr>
            <a:r>
              <a:rPr lang="en-US" b="true" sz="1577">
                <a:solidFill>
                  <a:srgbClr val="FFFFFF"/>
                </a:solidFill>
                <a:latin typeface="Poppins Bold"/>
                <a:ea typeface="Poppins Bold"/>
                <a:cs typeface="Poppins Bold"/>
                <a:sym typeface="Poppins Bold"/>
              </a:rPr>
              <a:t>SECURITY AWARENESS TRAINING 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438454" y="8827156"/>
            <a:ext cx="4880759" cy="23195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798"/>
              </a:lnSpc>
              <a:spcBef>
                <a:spcPct val="0"/>
              </a:spcBef>
            </a:pPr>
            <a:r>
              <a:rPr lang="en-US" b="true" sz="1577">
                <a:solidFill>
                  <a:srgbClr val="FFFFFF"/>
                </a:solidFill>
                <a:latin typeface="Poppins Bold"/>
                <a:ea typeface="Poppins Bold"/>
                <a:cs typeface="Poppins Bold"/>
                <a:sym typeface="Poppins Bold"/>
              </a:rPr>
              <a:t>MONITORING AND ALERTING 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1109797" y="1747010"/>
            <a:ext cx="3858586" cy="4286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99"/>
              </a:lnSpc>
            </a:pPr>
            <a:r>
              <a:rPr lang="en-US" sz="999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IAM Tools control access to specific resources within your business/organization. Basically, they make sure only the right person can access the right resource at the right time. 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2878834" y="2892529"/>
            <a:ext cx="3858586" cy="5715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99"/>
              </a:lnSpc>
            </a:pPr>
            <a:r>
              <a:rPr lang="en-US" sz="999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The tools defend individual devices like laptops, desktops, and phones from threats. They detect, block, and remove harmful software such as viruses, ransomware, and malware to keep your systems secure.</a:t>
            </a:r>
          </a:p>
        </p:txBody>
      </p:sp>
      <p:sp>
        <p:nvSpPr>
          <p:cNvPr name="TextBox 55" id="55"/>
          <p:cNvSpPr txBox="true"/>
          <p:nvPr/>
        </p:nvSpPr>
        <p:spPr>
          <a:xfrm rot="0">
            <a:off x="1014308" y="4092679"/>
            <a:ext cx="3858586" cy="5715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99"/>
              </a:lnSpc>
            </a:pPr>
            <a:r>
              <a:rPr lang="en-US" sz="999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Email Security tools protect your inbox from threats like phishing, malware, and spam. They scan incoming messages to block dangerous links, attachments, and impersonation attempts before they reach you.</a:t>
            </a:r>
          </a:p>
        </p:txBody>
      </p:sp>
      <p:sp>
        <p:nvSpPr>
          <p:cNvPr name="TextBox 56" id="56"/>
          <p:cNvSpPr txBox="true"/>
          <p:nvPr/>
        </p:nvSpPr>
        <p:spPr>
          <a:xfrm rot="0">
            <a:off x="2878834" y="5345492"/>
            <a:ext cx="3858586" cy="7143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99"/>
              </a:lnSpc>
            </a:pPr>
            <a:r>
              <a:rPr lang="en-US" sz="999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Web Protection tools block access to unsafe or malicious websites. They prevent users from accidentally visiting sites that could download malware, steal login information, or trick them into scams.</a:t>
            </a:r>
          </a:p>
          <a:p>
            <a:pPr algn="ctr">
              <a:lnSpc>
                <a:spcPts val="1199"/>
              </a:lnSpc>
            </a:pPr>
          </a:p>
        </p:txBody>
      </p:sp>
      <p:sp>
        <p:nvSpPr>
          <p:cNvPr name="TextBox 57" id="57"/>
          <p:cNvSpPr txBox="true"/>
          <p:nvPr/>
        </p:nvSpPr>
        <p:spPr>
          <a:xfrm rot="0">
            <a:off x="1071458" y="6567212"/>
            <a:ext cx="3858586" cy="5715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99"/>
              </a:lnSpc>
            </a:pPr>
            <a:r>
              <a:rPr lang="en-US" sz="999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Backup and Disaster Recovery tools automatically save copies of your important data and systems. If something goes wrong, like a cyberattack, hardware failure, or accidental deletion, they help restore everything quickly.</a:t>
            </a:r>
          </a:p>
        </p:txBody>
      </p:sp>
      <p:sp>
        <p:nvSpPr>
          <p:cNvPr name="TextBox 58" id="58"/>
          <p:cNvSpPr txBox="true"/>
          <p:nvPr/>
        </p:nvSpPr>
        <p:spPr>
          <a:xfrm rot="0">
            <a:off x="2878834" y="7837390"/>
            <a:ext cx="3858586" cy="7143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99"/>
              </a:lnSpc>
            </a:pPr>
            <a:r>
              <a:rPr lang="en-US" sz="999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Security Awareness Training helps employees recognize and avoid common cyber threats like phishing, scams, and unsafe behavior. It teaches safe practices to reduce the risk of human error leading to a security breach.</a:t>
            </a:r>
          </a:p>
          <a:p>
            <a:pPr algn="ctr">
              <a:lnSpc>
                <a:spcPts val="1199"/>
              </a:lnSpc>
            </a:pPr>
          </a:p>
        </p:txBody>
      </p:sp>
      <p:sp>
        <p:nvSpPr>
          <p:cNvPr name="TextBox 59" id="59"/>
          <p:cNvSpPr txBox="true"/>
          <p:nvPr/>
        </p:nvSpPr>
        <p:spPr>
          <a:xfrm rot="0">
            <a:off x="1071458" y="9078159"/>
            <a:ext cx="3858586" cy="7143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99"/>
              </a:lnSpc>
            </a:pPr>
            <a:r>
              <a:rPr lang="en-US" sz="999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Monitoring and Alerting tools continuously watch your systems for unusual or suspicious activity. When something potentially harmful happens, they send real-time alerts so your IT team can respond quickly and reduce risk.</a:t>
            </a:r>
          </a:p>
          <a:p>
            <a:pPr algn="ctr">
              <a:lnSpc>
                <a:spcPts val="1199"/>
              </a:lnSpc>
            </a:pPr>
          </a:p>
        </p:txBody>
      </p:sp>
      <p:sp>
        <p:nvSpPr>
          <p:cNvPr name="Freeform 60" id="60"/>
          <p:cNvSpPr/>
          <p:nvPr/>
        </p:nvSpPr>
        <p:spPr>
          <a:xfrm flipH="false" flipV="false" rot="0">
            <a:off x="6797450" y="9261115"/>
            <a:ext cx="974950" cy="797285"/>
          </a:xfrm>
          <a:custGeom>
            <a:avLst/>
            <a:gdLst/>
            <a:ahLst/>
            <a:cxnLst/>
            <a:rect r="r" b="b" t="t" l="l"/>
            <a:pathLst>
              <a:path h="797285" w="974950">
                <a:moveTo>
                  <a:pt x="0" y="0"/>
                </a:moveTo>
                <a:lnTo>
                  <a:pt x="974950" y="0"/>
                </a:lnTo>
                <a:lnTo>
                  <a:pt x="974950" y="797285"/>
                </a:lnTo>
                <a:lnTo>
                  <a:pt x="0" y="79728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19393" r="0" b="-2890"/>
            </a:stretch>
          </a:blipFill>
        </p:spPr>
      </p:sp>
      <p:sp>
        <p:nvSpPr>
          <p:cNvPr name="Freeform 61" id="61"/>
          <p:cNvSpPr/>
          <p:nvPr/>
        </p:nvSpPr>
        <p:spPr>
          <a:xfrm flipH="false" flipV="false" rot="0">
            <a:off x="7625800" y="9270994"/>
            <a:ext cx="94458" cy="50063"/>
          </a:xfrm>
          <a:custGeom>
            <a:avLst/>
            <a:gdLst/>
            <a:ahLst/>
            <a:cxnLst/>
            <a:rect r="r" b="b" t="t" l="l"/>
            <a:pathLst>
              <a:path h="50063" w="94458">
                <a:moveTo>
                  <a:pt x="0" y="0"/>
                </a:moveTo>
                <a:lnTo>
                  <a:pt x="94458" y="0"/>
                </a:lnTo>
                <a:lnTo>
                  <a:pt x="94458" y="50063"/>
                </a:lnTo>
                <a:lnTo>
                  <a:pt x="0" y="50063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DAGj_Y6CuCs</dc:identifier>
  <dcterms:modified xsi:type="dcterms:W3CDTF">2011-08-01T06:04:30Z</dcterms:modified>
  <cp:revision>1</cp:revision>
  <dc:title>Basic Tools</dc:title>
</cp:coreProperties>
</file>