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21" Target="../media/image20.png" Type="http://schemas.openxmlformats.org/officeDocument/2006/relationships/image"/><Relationship Id="rId22" Target="../media/image21.svg" Type="http://schemas.openxmlformats.org/officeDocument/2006/relationships/image"/><Relationship Id="rId23" Target="../media/image22.png" Type="http://schemas.openxmlformats.org/officeDocument/2006/relationships/image"/><Relationship Id="rId24" Target="../media/image23.svg" Type="http://schemas.openxmlformats.org/officeDocument/2006/relationships/image"/><Relationship Id="rId25" Target="../media/image24.png" Type="http://schemas.openxmlformats.org/officeDocument/2006/relationships/image"/><Relationship Id="rId26" Target="../media/image25.svg" Type="http://schemas.openxmlformats.org/officeDocument/2006/relationships/image"/><Relationship Id="rId27" Target="../media/image26.png" Type="http://schemas.openxmlformats.org/officeDocument/2006/relationships/image"/><Relationship Id="rId28" Target="../media/image27.svg" Type="http://schemas.openxmlformats.org/officeDocument/2006/relationships/image"/><Relationship Id="rId29" Target="../media/image28.png" Type="http://schemas.openxmlformats.org/officeDocument/2006/relationships/image"/><Relationship Id="rId3" Target="../media/image2.svg" Type="http://schemas.openxmlformats.org/officeDocument/2006/relationships/image"/><Relationship Id="rId30" Target="../media/image29.svg" Type="http://schemas.openxmlformats.org/officeDocument/2006/relationships/image"/><Relationship Id="rId31" Target="../media/image30.png" Type="http://schemas.openxmlformats.org/officeDocument/2006/relationships/image"/><Relationship Id="rId32" Target="../media/image31.png" Type="http://schemas.openxmlformats.org/officeDocument/2006/relationships/image"/><Relationship Id="rId33" Target="../media/image3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FFFFFF">
                <a:alpha val="100000"/>
              </a:srgbClr>
            </a:gs>
            <a:gs pos="100000">
              <a:srgbClr val="A6A6A6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992147">
            <a:off x="2137519" y="2202493"/>
            <a:ext cx="486593" cy="486593"/>
          </a:xfrm>
          <a:custGeom>
            <a:avLst/>
            <a:gdLst/>
            <a:ahLst/>
            <a:cxnLst/>
            <a:rect r="r" b="b" t="t" l="l"/>
            <a:pathLst>
              <a:path h="486593" w="486593">
                <a:moveTo>
                  <a:pt x="0" y="0"/>
                </a:moveTo>
                <a:lnTo>
                  <a:pt x="486593" y="0"/>
                </a:lnTo>
                <a:lnTo>
                  <a:pt x="486593" y="486593"/>
                </a:lnTo>
                <a:lnTo>
                  <a:pt x="0" y="48659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412295">
            <a:off x="6731079" y="2329571"/>
            <a:ext cx="619242" cy="560414"/>
          </a:xfrm>
          <a:custGeom>
            <a:avLst/>
            <a:gdLst/>
            <a:ahLst/>
            <a:cxnLst/>
            <a:rect r="r" b="b" t="t" l="l"/>
            <a:pathLst>
              <a:path h="560414" w="619242">
                <a:moveTo>
                  <a:pt x="0" y="0"/>
                </a:moveTo>
                <a:lnTo>
                  <a:pt x="619242" y="0"/>
                </a:lnTo>
                <a:lnTo>
                  <a:pt x="619242" y="560414"/>
                </a:lnTo>
                <a:lnTo>
                  <a:pt x="0" y="56041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4674760">
            <a:off x="3315395" y="1383515"/>
            <a:ext cx="1013628" cy="3071600"/>
          </a:xfrm>
          <a:custGeom>
            <a:avLst/>
            <a:gdLst/>
            <a:ahLst/>
            <a:cxnLst/>
            <a:rect r="r" b="b" t="t" l="l"/>
            <a:pathLst>
              <a:path h="3071600" w="1013628">
                <a:moveTo>
                  <a:pt x="0" y="0"/>
                </a:moveTo>
                <a:lnTo>
                  <a:pt x="1013628" y="0"/>
                </a:lnTo>
                <a:lnTo>
                  <a:pt x="1013628" y="3071601"/>
                </a:lnTo>
                <a:lnTo>
                  <a:pt x="0" y="307160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467447" y="3224127"/>
            <a:ext cx="2055091" cy="604905"/>
            <a:chOff x="0" y="0"/>
            <a:chExt cx="804486" cy="23679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3339342" y="4344280"/>
            <a:ext cx="1526884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MANAGE</a:t>
            </a:r>
          </a:p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ACCESS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-731250">
            <a:off x="4657811" y="4238643"/>
            <a:ext cx="567518" cy="584317"/>
          </a:xfrm>
          <a:custGeom>
            <a:avLst/>
            <a:gdLst/>
            <a:ahLst/>
            <a:cxnLst/>
            <a:rect r="r" b="b" t="t" l="l"/>
            <a:pathLst>
              <a:path h="584317" w="567518">
                <a:moveTo>
                  <a:pt x="0" y="0"/>
                </a:moveTo>
                <a:lnTo>
                  <a:pt x="567518" y="0"/>
                </a:lnTo>
                <a:lnTo>
                  <a:pt x="567518" y="584317"/>
                </a:lnTo>
                <a:lnTo>
                  <a:pt x="0" y="58431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74390">
            <a:off x="1976324" y="5415268"/>
            <a:ext cx="476013" cy="546570"/>
          </a:xfrm>
          <a:custGeom>
            <a:avLst/>
            <a:gdLst/>
            <a:ahLst/>
            <a:cxnLst/>
            <a:rect r="r" b="b" t="t" l="l"/>
            <a:pathLst>
              <a:path h="546570" w="476013">
                <a:moveTo>
                  <a:pt x="0" y="0"/>
                </a:moveTo>
                <a:lnTo>
                  <a:pt x="476013" y="0"/>
                </a:lnTo>
                <a:lnTo>
                  <a:pt x="476013" y="546570"/>
                </a:lnTo>
                <a:lnTo>
                  <a:pt x="0" y="54657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541131" y="3783947"/>
            <a:ext cx="984031" cy="1476969"/>
          </a:xfrm>
          <a:custGeom>
            <a:avLst/>
            <a:gdLst/>
            <a:ahLst/>
            <a:cxnLst/>
            <a:rect r="r" b="b" t="t" l="l"/>
            <a:pathLst>
              <a:path h="1476969" w="984031">
                <a:moveTo>
                  <a:pt x="0" y="0"/>
                </a:moveTo>
                <a:lnTo>
                  <a:pt x="984030" y="0"/>
                </a:lnTo>
                <a:lnTo>
                  <a:pt x="984030" y="1476969"/>
                </a:lnTo>
                <a:lnTo>
                  <a:pt x="0" y="1476969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812218" y="8066915"/>
            <a:ext cx="478550" cy="476157"/>
          </a:xfrm>
          <a:custGeom>
            <a:avLst/>
            <a:gdLst/>
            <a:ahLst/>
            <a:cxnLst/>
            <a:rect r="r" b="b" t="t" l="l"/>
            <a:pathLst>
              <a:path h="476157" w="478550">
                <a:moveTo>
                  <a:pt x="0" y="0"/>
                </a:moveTo>
                <a:lnTo>
                  <a:pt x="478550" y="0"/>
                </a:lnTo>
                <a:lnTo>
                  <a:pt x="478550" y="476157"/>
                </a:lnTo>
                <a:lnTo>
                  <a:pt x="0" y="47615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8945778">
            <a:off x="5593359" y="3696393"/>
            <a:ext cx="557874" cy="1690528"/>
          </a:xfrm>
          <a:custGeom>
            <a:avLst/>
            <a:gdLst/>
            <a:ahLst/>
            <a:cxnLst/>
            <a:rect r="r" b="b" t="t" l="l"/>
            <a:pathLst>
              <a:path h="1690528" w="557874">
                <a:moveTo>
                  <a:pt x="0" y="0"/>
                </a:moveTo>
                <a:lnTo>
                  <a:pt x="557875" y="0"/>
                </a:lnTo>
                <a:lnTo>
                  <a:pt x="557875" y="1690528"/>
                </a:lnTo>
                <a:lnTo>
                  <a:pt x="0" y="169052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true" flipV="false" rot="-6734585">
            <a:off x="2029205" y="4179594"/>
            <a:ext cx="519079" cy="1572966"/>
          </a:xfrm>
          <a:custGeom>
            <a:avLst/>
            <a:gdLst/>
            <a:ahLst/>
            <a:cxnLst/>
            <a:rect r="r" b="b" t="t" l="l"/>
            <a:pathLst>
              <a:path h="1572966" w="519079">
                <a:moveTo>
                  <a:pt x="519079" y="0"/>
                </a:moveTo>
                <a:lnTo>
                  <a:pt x="0" y="0"/>
                </a:lnTo>
                <a:lnTo>
                  <a:pt x="0" y="1572966"/>
                </a:lnTo>
                <a:lnTo>
                  <a:pt x="519079" y="1572966"/>
                </a:lnTo>
                <a:lnTo>
                  <a:pt x="51907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5175008" y="3210825"/>
            <a:ext cx="2055091" cy="604905"/>
            <a:chOff x="0" y="0"/>
            <a:chExt cx="804486" cy="23679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4723575">
            <a:off x="4639758" y="5602085"/>
            <a:ext cx="365973" cy="1109009"/>
          </a:xfrm>
          <a:custGeom>
            <a:avLst/>
            <a:gdLst/>
            <a:ahLst/>
            <a:cxnLst/>
            <a:rect r="r" b="b" t="t" l="l"/>
            <a:pathLst>
              <a:path h="1109009" w="365973">
                <a:moveTo>
                  <a:pt x="0" y="0"/>
                </a:moveTo>
                <a:lnTo>
                  <a:pt x="365973" y="0"/>
                </a:lnTo>
                <a:lnTo>
                  <a:pt x="365973" y="1109009"/>
                </a:lnTo>
                <a:lnTo>
                  <a:pt x="0" y="110900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9" id="19"/>
          <p:cNvSpPr/>
          <p:nvPr/>
        </p:nvSpPr>
        <p:spPr>
          <a:xfrm flipH="true" flipV="true" rot="3700095">
            <a:off x="4497250" y="6444621"/>
            <a:ext cx="1376706" cy="4171837"/>
          </a:xfrm>
          <a:custGeom>
            <a:avLst/>
            <a:gdLst/>
            <a:ahLst/>
            <a:cxnLst/>
            <a:rect r="r" b="b" t="t" l="l"/>
            <a:pathLst>
              <a:path h="4171837" w="1376706">
                <a:moveTo>
                  <a:pt x="1376706" y="4171837"/>
                </a:moveTo>
                <a:lnTo>
                  <a:pt x="0" y="4171837"/>
                </a:lnTo>
                <a:lnTo>
                  <a:pt x="0" y="0"/>
                </a:lnTo>
                <a:lnTo>
                  <a:pt x="1376706" y="0"/>
                </a:lnTo>
                <a:lnTo>
                  <a:pt x="1376706" y="4171837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7640638">
            <a:off x="2150040" y="5984856"/>
            <a:ext cx="519079" cy="1572966"/>
          </a:xfrm>
          <a:custGeom>
            <a:avLst/>
            <a:gdLst/>
            <a:ahLst/>
            <a:cxnLst/>
            <a:rect r="r" b="b" t="t" l="l"/>
            <a:pathLst>
              <a:path h="1572966" w="519079">
                <a:moveTo>
                  <a:pt x="519079" y="0"/>
                </a:moveTo>
                <a:lnTo>
                  <a:pt x="0" y="0"/>
                </a:lnTo>
                <a:lnTo>
                  <a:pt x="0" y="1572967"/>
                </a:lnTo>
                <a:lnTo>
                  <a:pt x="519079" y="1572967"/>
                </a:lnTo>
                <a:lnTo>
                  <a:pt x="51907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840712">
            <a:off x="4994612" y="7426302"/>
            <a:ext cx="500325" cy="500325"/>
          </a:xfrm>
          <a:custGeom>
            <a:avLst/>
            <a:gdLst/>
            <a:ahLst/>
            <a:cxnLst/>
            <a:rect r="r" b="b" t="t" l="l"/>
            <a:pathLst>
              <a:path h="500325" w="500325">
                <a:moveTo>
                  <a:pt x="0" y="0"/>
                </a:moveTo>
                <a:lnTo>
                  <a:pt x="500325" y="0"/>
                </a:lnTo>
                <a:lnTo>
                  <a:pt x="500325" y="500325"/>
                </a:lnTo>
                <a:lnTo>
                  <a:pt x="0" y="500325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/>
          <p:nvPr/>
        </p:nvGrpSpPr>
        <p:grpSpPr>
          <a:xfrm rot="0">
            <a:off x="174735" y="6001386"/>
            <a:ext cx="2055091" cy="604905"/>
            <a:chOff x="0" y="0"/>
            <a:chExt cx="804486" cy="23679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24" id="24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25" id="25"/>
          <p:cNvSpPr txBox="true"/>
          <p:nvPr/>
        </p:nvSpPr>
        <p:spPr>
          <a:xfrm rot="0">
            <a:off x="197377" y="6074116"/>
            <a:ext cx="1933731" cy="4437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make sure th</a:t>
            </a: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at only safe, approved software can be installed to your systems.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3769577" y="3545851"/>
            <a:ext cx="666413" cy="666413"/>
          </a:xfrm>
          <a:custGeom>
            <a:avLst/>
            <a:gdLst/>
            <a:ahLst/>
            <a:cxnLst/>
            <a:rect r="r" b="b" t="t" l="l"/>
            <a:pathLst>
              <a:path h="666413" w="666413">
                <a:moveTo>
                  <a:pt x="0" y="0"/>
                </a:moveTo>
                <a:lnTo>
                  <a:pt x="666413" y="0"/>
                </a:lnTo>
                <a:lnTo>
                  <a:pt x="666413" y="666413"/>
                </a:lnTo>
                <a:lnTo>
                  <a:pt x="0" y="666413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203690" y="1941431"/>
            <a:ext cx="677511" cy="677511"/>
          </a:xfrm>
          <a:custGeom>
            <a:avLst/>
            <a:gdLst/>
            <a:ahLst/>
            <a:cxnLst/>
            <a:rect r="r" b="b" t="t" l="l"/>
            <a:pathLst>
              <a:path h="677511" w="677511">
                <a:moveTo>
                  <a:pt x="0" y="0"/>
                </a:moveTo>
                <a:lnTo>
                  <a:pt x="677511" y="0"/>
                </a:lnTo>
                <a:lnTo>
                  <a:pt x="677511" y="677511"/>
                </a:lnTo>
                <a:lnTo>
                  <a:pt x="0" y="677511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863976" y="1979776"/>
            <a:ext cx="677155" cy="677155"/>
          </a:xfrm>
          <a:custGeom>
            <a:avLst/>
            <a:gdLst/>
            <a:ahLst/>
            <a:cxnLst/>
            <a:rect r="r" b="b" t="t" l="l"/>
            <a:pathLst>
              <a:path h="677155" w="677155">
                <a:moveTo>
                  <a:pt x="0" y="0"/>
                </a:moveTo>
                <a:lnTo>
                  <a:pt x="677155" y="0"/>
                </a:lnTo>
                <a:lnTo>
                  <a:pt x="677155" y="677155"/>
                </a:lnTo>
                <a:lnTo>
                  <a:pt x="0" y="677155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824578" y="4757585"/>
            <a:ext cx="679328" cy="679328"/>
          </a:xfrm>
          <a:custGeom>
            <a:avLst/>
            <a:gdLst/>
            <a:ahLst/>
            <a:cxnLst/>
            <a:rect r="r" b="b" t="t" l="l"/>
            <a:pathLst>
              <a:path h="679328" w="679328">
                <a:moveTo>
                  <a:pt x="0" y="0"/>
                </a:moveTo>
                <a:lnTo>
                  <a:pt x="679328" y="0"/>
                </a:lnTo>
                <a:lnTo>
                  <a:pt x="679328" y="679328"/>
                </a:lnTo>
                <a:lnTo>
                  <a:pt x="0" y="679328"/>
                </a:lnTo>
                <a:lnTo>
                  <a:pt x="0" y="0"/>
                </a:lnTo>
                <a:close/>
              </a:path>
            </a:pathLst>
          </a:custGeom>
          <a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3708923" y="6111598"/>
            <a:ext cx="670716" cy="670716"/>
          </a:xfrm>
          <a:custGeom>
            <a:avLst/>
            <a:gdLst/>
            <a:ahLst/>
            <a:cxnLst/>
            <a:rect r="r" b="b" t="t" l="l"/>
            <a:pathLst>
              <a:path h="670716" w="670716">
                <a:moveTo>
                  <a:pt x="0" y="0"/>
                </a:moveTo>
                <a:lnTo>
                  <a:pt x="670716" y="0"/>
                </a:lnTo>
                <a:lnTo>
                  <a:pt x="670716" y="670717"/>
                </a:lnTo>
                <a:lnTo>
                  <a:pt x="0" y="670717"/>
                </a:lnTo>
                <a:lnTo>
                  <a:pt x="0" y="0"/>
                </a:lnTo>
                <a:close/>
              </a:path>
            </a:pathLst>
          </a:custGeom>
          <a:blipFill>
            <a:blip r:embed="rId25">
              <a:extLs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5793936" y="5377016"/>
            <a:ext cx="659744" cy="659744"/>
          </a:xfrm>
          <a:custGeom>
            <a:avLst/>
            <a:gdLst/>
            <a:ahLst/>
            <a:cxnLst/>
            <a:rect r="r" b="b" t="t" l="l"/>
            <a:pathLst>
              <a:path h="659744" w="659744">
                <a:moveTo>
                  <a:pt x="0" y="0"/>
                </a:moveTo>
                <a:lnTo>
                  <a:pt x="659744" y="0"/>
                </a:lnTo>
                <a:lnTo>
                  <a:pt x="659744" y="659744"/>
                </a:lnTo>
                <a:lnTo>
                  <a:pt x="0" y="659744"/>
                </a:lnTo>
                <a:lnTo>
                  <a:pt x="0" y="0"/>
                </a:lnTo>
                <a:close/>
              </a:path>
            </a:pathLst>
          </a:custGeom>
          <a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418591" y="7341692"/>
            <a:ext cx="659744" cy="659744"/>
          </a:xfrm>
          <a:custGeom>
            <a:avLst/>
            <a:gdLst/>
            <a:ahLst/>
            <a:cxnLst/>
            <a:rect r="r" b="b" t="t" l="l"/>
            <a:pathLst>
              <a:path h="659744" w="659744">
                <a:moveTo>
                  <a:pt x="0" y="0"/>
                </a:moveTo>
                <a:lnTo>
                  <a:pt x="659744" y="0"/>
                </a:lnTo>
                <a:lnTo>
                  <a:pt x="659744" y="659744"/>
                </a:lnTo>
                <a:lnTo>
                  <a:pt x="0" y="659744"/>
                </a:lnTo>
                <a:lnTo>
                  <a:pt x="0" y="0"/>
                </a:lnTo>
                <a:close/>
              </a:path>
            </a:pathLst>
          </a:custGeom>
          <a:blipFill>
            <a:blip r:embed="rId29">
              <a:extLs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0" y="74946"/>
            <a:ext cx="2048575" cy="1638246"/>
          </a:xfrm>
          <a:custGeom>
            <a:avLst/>
            <a:gdLst/>
            <a:ahLst/>
            <a:cxnLst/>
            <a:rect r="r" b="b" t="t" l="l"/>
            <a:pathLst>
              <a:path h="1638246" w="2048575">
                <a:moveTo>
                  <a:pt x="0" y="0"/>
                </a:moveTo>
                <a:lnTo>
                  <a:pt x="2048575" y="0"/>
                </a:lnTo>
                <a:lnTo>
                  <a:pt x="2048575" y="1638246"/>
                </a:lnTo>
                <a:lnTo>
                  <a:pt x="0" y="1638246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-16875" r="0" b="-8171"/>
            </a:stretch>
          </a:blipFill>
        </p:spPr>
      </p:sp>
      <p:grpSp>
        <p:nvGrpSpPr>
          <p:cNvPr name="Group 34" id="34"/>
          <p:cNvGrpSpPr/>
          <p:nvPr/>
        </p:nvGrpSpPr>
        <p:grpSpPr>
          <a:xfrm rot="0">
            <a:off x="3102742" y="4899111"/>
            <a:ext cx="2055091" cy="604905"/>
            <a:chOff x="0" y="0"/>
            <a:chExt cx="804486" cy="236796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37" id="37"/>
          <p:cNvSpPr txBox="true"/>
          <p:nvPr/>
        </p:nvSpPr>
        <p:spPr>
          <a:xfrm rot="0">
            <a:off x="3047734" y="4942955"/>
            <a:ext cx="2110099" cy="4435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</a:pPr>
            <a:r>
              <a:rPr lang="en-US" sz="87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remove admin access to  </a:t>
            </a:r>
          </a:p>
          <a:p>
            <a:pPr algn="ctr">
              <a:lnSpc>
                <a:spcPts val="1231"/>
              </a:lnSpc>
            </a:pPr>
            <a:r>
              <a:rPr lang="en-US" sz="879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make sure hackers can’t make </a:t>
            </a:r>
          </a:p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critical changes.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748463" y="350886"/>
            <a:ext cx="5894895" cy="4574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02"/>
              </a:lnSpc>
              <a:spcBef>
                <a:spcPct val="0"/>
              </a:spcBef>
            </a:pPr>
            <a:r>
              <a:rPr lang="en-US" b="true" sz="250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Essential</a:t>
            </a:r>
            <a:r>
              <a:rPr lang="en-US" b="true" sz="250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Cybersecurity Practices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561753" y="846444"/>
            <a:ext cx="6210647" cy="835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63BE"/>
                </a:solidFill>
                <a:latin typeface="Poppins"/>
                <a:ea typeface="Poppins"/>
                <a:cs typeface="Poppins"/>
                <a:sym typeface="Poppins"/>
              </a:rPr>
              <a:t>How</a:t>
            </a:r>
            <a:r>
              <a:rPr lang="en-US" sz="1599" b="true">
                <a:solidFill>
                  <a:srgbClr val="0063BE"/>
                </a:solidFill>
                <a:latin typeface="Poppins Bold"/>
                <a:ea typeface="Poppins Bold"/>
                <a:cs typeface="Poppins Bold"/>
                <a:sym typeface="Poppins Bold"/>
              </a:rPr>
              <a:t> [MSP NAME]</a:t>
            </a:r>
            <a:r>
              <a:rPr lang="en-US" sz="1599">
                <a:solidFill>
                  <a:srgbClr val="0063BE"/>
                </a:solidFill>
                <a:latin typeface="Poppins"/>
                <a:ea typeface="Poppins"/>
                <a:cs typeface="Poppins"/>
                <a:sym typeface="Poppins"/>
              </a:rPr>
              <a:t> helps your business follow the Simple Seven rules of cybersecurity to shield your business or organization from data breaches that drain money and time.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56731" y="2685617"/>
            <a:ext cx="2476524" cy="5194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96"/>
              </a:lnSpc>
            </a:pPr>
            <a:r>
              <a:rPr lang="en-US" b="true" sz="175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MAINTAIN</a:t>
            </a:r>
          </a:p>
          <a:p>
            <a:pPr algn="ctr">
              <a:lnSpc>
                <a:spcPts val="1996"/>
              </a:lnSpc>
            </a:pPr>
            <a:r>
              <a:rPr lang="en-US" b="true" sz="175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REGULAR UPDATES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216136" y="2678825"/>
            <a:ext cx="1972834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PROTECT</a:t>
            </a:r>
          </a:p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LOGINS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5927" y="5446438"/>
            <a:ext cx="2183898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APPROVE SOFTWARE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250090" y="6800678"/>
            <a:ext cx="1588382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SHIELD YOUR NETWORK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244774" y="6074290"/>
            <a:ext cx="1865692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ENCOURAGE</a:t>
            </a: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 CYBER-SMARTS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812218" y="8011071"/>
            <a:ext cx="2137966" cy="53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BACK UP </a:t>
            </a:r>
          </a:p>
          <a:p>
            <a:pPr algn="ctr">
              <a:lnSpc>
                <a:spcPts val="2030"/>
              </a:lnSpc>
            </a:pPr>
            <a:r>
              <a:rPr lang="en-US" b="true" sz="178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DATA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19477" y="3236587"/>
            <a:ext cx="1968858" cy="5924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automate software updates to ensure your systems are protected against the latest threats.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198835" y="3292586"/>
            <a:ext cx="2055091" cy="4437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implement login protection tools to prevent unauthorized access to your accounts and data.</a:t>
            </a:r>
          </a:p>
        </p:txBody>
      </p:sp>
      <p:grpSp>
        <p:nvGrpSpPr>
          <p:cNvPr name="Group 48" id="48"/>
          <p:cNvGrpSpPr/>
          <p:nvPr/>
        </p:nvGrpSpPr>
        <p:grpSpPr>
          <a:xfrm rot="0">
            <a:off x="2943629" y="7360567"/>
            <a:ext cx="2055091" cy="604905"/>
            <a:chOff x="0" y="0"/>
            <a:chExt cx="804486" cy="236796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50" id="50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51" id="51"/>
          <p:cNvSpPr txBox="true"/>
          <p:nvPr/>
        </p:nvSpPr>
        <p:spPr>
          <a:xfrm rot="0">
            <a:off x="2976005" y="7399353"/>
            <a:ext cx="1965566" cy="4437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use tools to safeguard your network and protect sensitive business information.</a:t>
            </a:r>
          </a:p>
        </p:txBody>
      </p:sp>
      <p:grpSp>
        <p:nvGrpSpPr>
          <p:cNvPr name="Group 52" id="52"/>
          <p:cNvGrpSpPr/>
          <p:nvPr/>
        </p:nvGrpSpPr>
        <p:grpSpPr>
          <a:xfrm rot="0">
            <a:off x="5125142" y="6663495"/>
            <a:ext cx="2055091" cy="604905"/>
            <a:chOff x="0" y="0"/>
            <a:chExt cx="804486" cy="236796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55" id="55"/>
          <p:cNvSpPr txBox="true"/>
          <p:nvPr/>
        </p:nvSpPr>
        <p:spPr>
          <a:xfrm rot="0">
            <a:off x="5224752" y="6644445"/>
            <a:ext cx="1905738" cy="5924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provide ongoing cybersecurity training to ensure your team can recognize potential threats.</a:t>
            </a:r>
          </a:p>
        </p:txBody>
      </p:sp>
      <p:grpSp>
        <p:nvGrpSpPr>
          <p:cNvPr name="Group 56" id="56"/>
          <p:cNvGrpSpPr/>
          <p:nvPr/>
        </p:nvGrpSpPr>
        <p:grpSpPr>
          <a:xfrm rot="0">
            <a:off x="812218" y="8622780"/>
            <a:ext cx="2055091" cy="604905"/>
            <a:chOff x="0" y="0"/>
            <a:chExt cx="804486" cy="236796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04486" cy="236796"/>
            </a:xfrm>
            <a:custGeom>
              <a:avLst/>
              <a:gdLst/>
              <a:ahLst/>
              <a:cxnLst/>
              <a:rect r="r" b="b" t="t" l="l"/>
              <a:pathLst>
                <a:path h="236796" w="804486">
                  <a:moveTo>
                    <a:pt x="0" y="0"/>
                  </a:moveTo>
                  <a:lnTo>
                    <a:pt x="804486" y="0"/>
                  </a:lnTo>
                  <a:lnTo>
                    <a:pt x="804486" y="236796"/>
                  </a:lnTo>
                  <a:lnTo>
                    <a:pt x="0" y="236796"/>
                  </a:lnTo>
                  <a:close/>
                </a:path>
              </a:pathLst>
            </a:custGeom>
            <a:solidFill>
              <a:srgbClr val="8FCAE7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-9525"/>
              <a:ext cx="804486" cy="24632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80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878391" y="8635240"/>
            <a:ext cx="1899703" cy="5924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1"/>
              </a:lnSpc>
              <a:spcBef>
                <a:spcPct val="0"/>
              </a:spcBef>
            </a:pPr>
            <a:r>
              <a:rPr lang="en-US" b="true" sz="879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We implement regular, secure backups to keep your business  recoverable in the event of a disaster.</a:t>
            </a:r>
          </a:p>
        </p:txBody>
      </p:sp>
      <p:sp>
        <p:nvSpPr>
          <p:cNvPr name="Freeform 60" id="60"/>
          <p:cNvSpPr/>
          <p:nvPr/>
        </p:nvSpPr>
        <p:spPr>
          <a:xfrm flipH="false" flipV="false" rot="0">
            <a:off x="1753379" y="187890"/>
            <a:ext cx="127823" cy="67746"/>
          </a:xfrm>
          <a:custGeom>
            <a:avLst/>
            <a:gdLst/>
            <a:ahLst/>
            <a:cxnLst/>
            <a:rect r="r" b="b" t="t" l="l"/>
            <a:pathLst>
              <a:path h="67746" w="127823">
                <a:moveTo>
                  <a:pt x="0" y="0"/>
                </a:moveTo>
                <a:lnTo>
                  <a:pt x="127822" y="0"/>
                </a:lnTo>
                <a:lnTo>
                  <a:pt x="127822" y="67746"/>
                </a:lnTo>
                <a:lnTo>
                  <a:pt x="0" y="67746"/>
                </a:lnTo>
                <a:lnTo>
                  <a:pt x="0" y="0"/>
                </a:lnTo>
                <a:close/>
              </a:path>
            </a:pathLst>
          </a:custGeom>
          <a:blipFill>
            <a:blip r:embed="rId32">
              <a:extLst>
                <a:ext uri="{96DAC541-7B7A-43D3-8B79-37D633B846F1}">
                  <asvg:svgBlip xmlns:asvg="http://schemas.microsoft.com/office/drawing/2016/SVG/main" r:embed="rId3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DAGg-ynYthY</dc:identifier>
  <dcterms:modified xsi:type="dcterms:W3CDTF">2011-08-01T06:04:30Z</dcterms:modified>
  <cp:revision>1</cp:revision>
  <dc:title>The Simple 7</dc:title>
</cp:coreProperties>
</file>