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Poppins Bold" charset="1" panose="00000800000000000000"/>
      <p:regular r:id="rId30"/>
    </p:embeddedFont>
    <p:embeddedFont>
      <p:font typeface="Poppins Bold Italics" charset="1" panose="00000800000000000000"/>
      <p:regular r:id="rId31"/>
    </p:embeddedFont>
    <p:embeddedFont>
      <p:font typeface="Poppins" charset="1" panose="000005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0.png" Type="http://schemas.openxmlformats.org/officeDocument/2006/relationships/image"/><Relationship Id="rId4" Target="../media/image51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60.png" Type="http://schemas.openxmlformats.org/officeDocument/2006/relationships/image"/><Relationship Id="rId6" Target="../media/image61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2.png" Type="http://schemas.openxmlformats.org/officeDocument/2006/relationships/image"/><Relationship Id="rId4" Target="../media/image63.sv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4.pn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59583" y="535322"/>
            <a:ext cx="3078604" cy="711442"/>
          </a:xfrm>
          <a:custGeom>
            <a:avLst/>
            <a:gdLst/>
            <a:ahLst/>
            <a:cxnLst/>
            <a:rect r="r" b="b" t="t" l="l"/>
            <a:pathLst>
              <a:path h="711442" w="3078604">
                <a:moveTo>
                  <a:pt x="0" y="0"/>
                </a:moveTo>
                <a:lnTo>
                  <a:pt x="3078604" y="0"/>
                </a:lnTo>
                <a:lnTo>
                  <a:pt x="3078604" y="711442"/>
                </a:lnTo>
                <a:lnTo>
                  <a:pt x="0" y="711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97318" y="1246764"/>
            <a:ext cx="8603134" cy="7424941"/>
          </a:xfrm>
          <a:custGeom>
            <a:avLst/>
            <a:gdLst/>
            <a:ahLst/>
            <a:cxnLst/>
            <a:rect r="r" b="b" t="t" l="l"/>
            <a:pathLst>
              <a:path h="7424941" w="8603134">
                <a:moveTo>
                  <a:pt x="0" y="0"/>
                </a:moveTo>
                <a:lnTo>
                  <a:pt x="8603134" y="0"/>
                </a:lnTo>
                <a:lnTo>
                  <a:pt x="8603134" y="7424940"/>
                </a:lnTo>
                <a:lnTo>
                  <a:pt x="0" y="74249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484" y="8652654"/>
            <a:ext cx="17984802" cy="1016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2"/>
              </a:lnSpc>
            </a:pPr>
            <a:r>
              <a:rPr lang="en-US" sz="336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Essential cybersecurity rules [MSP name] applies, </a:t>
            </a:r>
          </a:p>
          <a:p>
            <a:pPr algn="ctr">
              <a:lnSpc>
                <a:spcPts val="3832"/>
              </a:lnSpc>
              <a:spcBef>
                <a:spcPct val="0"/>
              </a:spcBef>
            </a:pPr>
            <a:r>
              <a:rPr lang="en-US" b="true" sz="336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and you should understand.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042827" y="7511609"/>
            <a:ext cx="373542" cy="197977"/>
          </a:xfrm>
          <a:custGeom>
            <a:avLst/>
            <a:gdLst/>
            <a:ahLst/>
            <a:cxnLst/>
            <a:rect r="r" b="b" t="t" l="l"/>
            <a:pathLst>
              <a:path h="197977" w="373542">
                <a:moveTo>
                  <a:pt x="0" y="0"/>
                </a:moveTo>
                <a:lnTo>
                  <a:pt x="373542" y="0"/>
                </a:lnTo>
                <a:lnTo>
                  <a:pt x="373542" y="197977"/>
                </a:lnTo>
                <a:lnTo>
                  <a:pt x="0" y="197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44264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41074" y="3289100"/>
            <a:ext cx="4920465" cy="3708801"/>
          </a:xfrm>
          <a:custGeom>
            <a:avLst/>
            <a:gdLst/>
            <a:ahLst/>
            <a:cxnLst/>
            <a:rect r="r" b="b" t="t" l="l"/>
            <a:pathLst>
              <a:path h="3708801" w="4920465">
                <a:moveTo>
                  <a:pt x="0" y="0"/>
                </a:moveTo>
                <a:lnTo>
                  <a:pt x="4920465" y="0"/>
                </a:lnTo>
                <a:lnTo>
                  <a:pt x="4920465" y="3708800"/>
                </a:lnTo>
                <a:lnTo>
                  <a:pt x="0" y="370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92513" y="1108710"/>
            <a:ext cx="6958975" cy="814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You wouldn’t hand your house keys to just anyone — so why treat your digital security any differently?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6001" y="1512814"/>
            <a:ext cx="8243119" cy="2791488"/>
            <a:chOff x="0" y="0"/>
            <a:chExt cx="1855343" cy="6283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55343" cy="628302"/>
            </a:xfrm>
            <a:custGeom>
              <a:avLst/>
              <a:gdLst/>
              <a:ahLst/>
              <a:cxnLst/>
              <a:rect r="r" b="b" t="t" l="l"/>
              <a:pathLst>
                <a:path h="628302" w="1855343">
                  <a:moveTo>
                    <a:pt x="47899" y="0"/>
                  </a:moveTo>
                  <a:lnTo>
                    <a:pt x="1807444" y="0"/>
                  </a:lnTo>
                  <a:cubicBezTo>
                    <a:pt x="1820148" y="0"/>
                    <a:pt x="1832331" y="5046"/>
                    <a:pt x="1841314" y="14029"/>
                  </a:cubicBezTo>
                  <a:cubicBezTo>
                    <a:pt x="1850297" y="23012"/>
                    <a:pt x="1855343" y="35195"/>
                    <a:pt x="1855343" y="47899"/>
                  </a:cubicBezTo>
                  <a:lnTo>
                    <a:pt x="1855343" y="580403"/>
                  </a:lnTo>
                  <a:cubicBezTo>
                    <a:pt x="1855343" y="606857"/>
                    <a:pt x="1833898" y="628302"/>
                    <a:pt x="1807444" y="628302"/>
                  </a:cubicBezTo>
                  <a:lnTo>
                    <a:pt x="47899" y="628302"/>
                  </a:lnTo>
                  <a:cubicBezTo>
                    <a:pt x="35195" y="628302"/>
                    <a:pt x="23012" y="623256"/>
                    <a:pt x="14029" y="614273"/>
                  </a:cubicBezTo>
                  <a:cubicBezTo>
                    <a:pt x="5046" y="605290"/>
                    <a:pt x="0" y="593107"/>
                    <a:pt x="0" y="580403"/>
                  </a:cubicBezTo>
                  <a:lnTo>
                    <a:pt x="0" y="47899"/>
                  </a:lnTo>
                  <a:cubicBezTo>
                    <a:pt x="0" y="21445"/>
                    <a:pt x="21445" y="0"/>
                    <a:pt x="47899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1855343" cy="742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768982"/>
            <a:ext cx="8243119" cy="2792691"/>
            <a:chOff x="0" y="0"/>
            <a:chExt cx="1855343" cy="6285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55343" cy="628573"/>
            </a:xfrm>
            <a:custGeom>
              <a:avLst/>
              <a:gdLst/>
              <a:ahLst/>
              <a:cxnLst/>
              <a:rect r="r" b="b" t="t" l="l"/>
              <a:pathLst>
                <a:path h="628573" w="1855343">
                  <a:moveTo>
                    <a:pt x="47899" y="0"/>
                  </a:moveTo>
                  <a:lnTo>
                    <a:pt x="1807444" y="0"/>
                  </a:lnTo>
                  <a:cubicBezTo>
                    <a:pt x="1820148" y="0"/>
                    <a:pt x="1832331" y="5046"/>
                    <a:pt x="1841314" y="14029"/>
                  </a:cubicBezTo>
                  <a:cubicBezTo>
                    <a:pt x="1850297" y="23012"/>
                    <a:pt x="1855343" y="35195"/>
                    <a:pt x="1855343" y="47899"/>
                  </a:cubicBezTo>
                  <a:lnTo>
                    <a:pt x="1855343" y="580674"/>
                  </a:lnTo>
                  <a:cubicBezTo>
                    <a:pt x="1855343" y="607128"/>
                    <a:pt x="1833898" y="628573"/>
                    <a:pt x="1807444" y="628573"/>
                  </a:cubicBezTo>
                  <a:lnTo>
                    <a:pt x="47899" y="628573"/>
                  </a:lnTo>
                  <a:cubicBezTo>
                    <a:pt x="21445" y="628573"/>
                    <a:pt x="0" y="607128"/>
                    <a:pt x="0" y="580674"/>
                  </a:cubicBezTo>
                  <a:lnTo>
                    <a:pt x="0" y="47899"/>
                  </a:lnTo>
                  <a:cubicBezTo>
                    <a:pt x="0" y="21445"/>
                    <a:pt x="21445" y="0"/>
                    <a:pt x="47899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1855343" cy="742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450739" y="5165217"/>
            <a:ext cx="10424309" cy="3668884"/>
            <a:chOff x="0" y="0"/>
            <a:chExt cx="2346281" cy="8257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46281" cy="825785"/>
            </a:xfrm>
            <a:custGeom>
              <a:avLst/>
              <a:gdLst/>
              <a:ahLst/>
              <a:cxnLst/>
              <a:rect r="r" b="b" t="t" l="l"/>
              <a:pathLst>
                <a:path h="825785" w="2346281">
                  <a:moveTo>
                    <a:pt x="37877" y="0"/>
                  </a:moveTo>
                  <a:lnTo>
                    <a:pt x="2308404" y="0"/>
                  </a:lnTo>
                  <a:cubicBezTo>
                    <a:pt x="2329323" y="0"/>
                    <a:pt x="2346281" y="16958"/>
                    <a:pt x="2346281" y="37877"/>
                  </a:cubicBezTo>
                  <a:lnTo>
                    <a:pt x="2346281" y="787908"/>
                  </a:lnTo>
                  <a:cubicBezTo>
                    <a:pt x="2346281" y="797953"/>
                    <a:pt x="2342290" y="807588"/>
                    <a:pt x="2335187" y="814691"/>
                  </a:cubicBezTo>
                  <a:cubicBezTo>
                    <a:pt x="2328084" y="821794"/>
                    <a:pt x="2318450" y="825785"/>
                    <a:pt x="2308404" y="825785"/>
                  </a:cubicBezTo>
                  <a:lnTo>
                    <a:pt x="37877" y="825785"/>
                  </a:lnTo>
                  <a:cubicBezTo>
                    <a:pt x="27831" y="825785"/>
                    <a:pt x="18197" y="821794"/>
                    <a:pt x="11094" y="814691"/>
                  </a:cubicBezTo>
                  <a:cubicBezTo>
                    <a:pt x="3991" y="807588"/>
                    <a:pt x="0" y="797953"/>
                    <a:pt x="0" y="787908"/>
                  </a:cubicBezTo>
                  <a:lnTo>
                    <a:pt x="0" y="37877"/>
                  </a:lnTo>
                  <a:cubicBezTo>
                    <a:pt x="0" y="27831"/>
                    <a:pt x="3991" y="18197"/>
                    <a:pt x="11094" y="11094"/>
                  </a:cubicBezTo>
                  <a:cubicBezTo>
                    <a:pt x="18197" y="3991"/>
                    <a:pt x="27831" y="0"/>
                    <a:pt x="37877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2346281" cy="9400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283508" y="5336365"/>
            <a:ext cx="10275402" cy="3666581"/>
            <a:chOff x="0" y="0"/>
            <a:chExt cx="2312765" cy="8252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2765" cy="825266"/>
            </a:xfrm>
            <a:custGeom>
              <a:avLst/>
              <a:gdLst/>
              <a:ahLst/>
              <a:cxnLst/>
              <a:rect r="r" b="b" t="t" l="l"/>
              <a:pathLst>
                <a:path h="825266" w="2312765">
                  <a:moveTo>
                    <a:pt x="38426" y="0"/>
                  </a:moveTo>
                  <a:lnTo>
                    <a:pt x="2274340" y="0"/>
                  </a:lnTo>
                  <a:cubicBezTo>
                    <a:pt x="2284531" y="0"/>
                    <a:pt x="2294305" y="4048"/>
                    <a:pt x="2301511" y="11255"/>
                  </a:cubicBezTo>
                  <a:cubicBezTo>
                    <a:pt x="2308717" y="18461"/>
                    <a:pt x="2312765" y="28234"/>
                    <a:pt x="2312765" y="38426"/>
                  </a:cubicBezTo>
                  <a:lnTo>
                    <a:pt x="2312765" y="786841"/>
                  </a:lnTo>
                  <a:cubicBezTo>
                    <a:pt x="2312765" y="797032"/>
                    <a:pt x="2308717" y="806805"/>
                    <a:pt x="2301511" y="814012"/>
                  </a:cubicBezTo>
                  <a:cubicBezTo>
                    <a:pt x="2294305" y="821218"/>
                    <a:pt x="2284531" y="825266"/>
                    <a:pt x="2274340" y="825266"/>
                  </a:cubicBezTo>
                  <a:lnTo>
                    <a:pt x="38426" y="825266"/>
                  </a:lnTo>
                  <a:cubicBezTo>
                    <a:pt x="28234" y="825266"/>
                    <a:pt x="18461" y="821218"/>
                    <a:pt x="11255" y="814012"/>
                  </a:cubicBezTo>
                  <a:cubicBezTo>
                    <a:pt x="4048" y="806805"/>
                    <a:pt x="0" y="797032"/>
                    <a:pt x="0" y="786841"/>
                  </a:cubicBezTo>
                  <a:lnTo>
                    <a:pt x="0" y="38426"/>
                  </a:lnTo>
                  <a:cubicBezTo>
                    <a:pt x="0" y="28234"/>
                    <a:pt x="4048" y="18461"/>
                    <a:pt x="11255" y="11255"/>
                  </a:cubicBezTo>
                  <a:cubicBezTo>
                    <a:pt x="18461" y="4048"/>
                    <a:pt x="28234" y="0"/>
                    <a:pt x="38426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2312765" cy="939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2700000">
            <a:off x="3209531" y="6004386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729542" y="5543926"/>
            <a:ext cx="10371988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Be the only ones with access to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admin rights.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Implement a tool that grants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temporary access when needed.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1580" y="2170854"/>
            <a:ext cx="7642420" cy="19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Taking away admin access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Add layer of protect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ion.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Reduces risk of a breach.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915536" y="1788160"/>
            <a:ext cx="2693775" cy="2773514"/>
          </a:xfrm>
          <a:custGeom>
            <a:avLst/>
            <a:gdLst/>
            <a:ahLst/>
            <a:cxnLst/>
            <a:rect r="r" b="b" t="t" l="l"/>
            <a:pathLst>
              <a:path h="2773514" w="2693775">
                <a:moveTo>
                  <a:pt x="0" y="0"/>
                </a:moveTo>
                <a:lnTo>
                  <a:pt x="2693775" y="0"/>
                </a:lnTo>
                <a:lnTo>
                  <a:pt x="2693775" y="2773513"/>
                </a:lnTo>
                <a:lnTo>
                  <a:pt x="0" y="2773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43561" y="1357059"/>
            <a:ext cx="3198805" cy="3198805"/>
            <a:chOff x="0" y="0"/>
            <a:chExt cx="4265074" cy="426507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150274" y="75137"/>
              <a:ext cx="4114800" cy="4114800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65074" cy="4265074"/>
            </a:xfrm>
            <a:custGeom>
              <a:avLst/>
              <a:gdLst/>
              <a:ahLst/>
              <a:cxnLst/>
              <a:rect r="r" b="b" t="t" l="l"/>
              <a:pathLst>
                <a:path h="4265074" w="4265074">
                  <a:moveTo>
                    <a:pt x="0" y="0"/>
                  </a:moveTo>
                  <a:lnTo>
                    <a:pt x="4265074" y="0"/>
                  </a:lnTo>
                  <a:lnTo>
                    <a:pt x="4265074" y="4265074"/>
                  </a:lnTo>
                  <a:lnTo>
                    <a:pt x="0" y="4265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APPROVE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SOFTWARE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72077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50627" y="4127464"/>
            <a:ext cx="4092070" cy="4251502"/>
          </a:xfrm>
          <a:custGeom>
            <a:avLst/>
            <a:gdLst/>
            <a:ahLst/>
            <a:cxnLst/>
            <a:rect r="r" b="b" t="t" l="l"/>
            <a:pathLst>
              <a:path h="4251502" w="4092070">
                <a:moveTo>
                  <a:pt x="0" y="0"/>
                </a:moveTo>
                <a:lnTo>
                  <a:pt x="4092070" y="0"/>
                </a:lnTo>
                <a:lnTo>
                  <a:pt x="4092070" y="4251502"/>
                </a:lnTo>
                <a:lnTo>
                  <a:pt x="0" y="4251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47616" y="1963661"/>
            <a:ext cx="2934110" cy="4289554"/>
          </a:xfrm>
          <a:custGeom>
            <a:avLst/>
            <a:gdLst/>
            <a:ahLst/>
            <a:cxnLst/>
            <a:rect r="r" b="b" t="t" l="l"/>
            <a:pathLst>
              <a:path h="4289554" w="2934110">
                <a:moveTo>
                  <a:pt x="0" y="0"/>
                </a:moveTo>
                <a:lnTo>
                  <a:pt x="2934110" y="0"/>
                </a:lnTo>
                <a:lnTo>
                  <a:pt x="2934110" y="4289554"/>
                </a:lnTo>
                <a:lnTo>
                  <a:pt x="0" y="428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2513" y="1108710"/>
            <a:ext cx="6958975" cy="814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Downloading the wrong software is like opening your front door and inviting a hacker into your business!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289338"/>
            <a:ext cx="1968962" cy="1968962"/>
          </a:xfrm>
          <a:custGeom>
            <a:avLst/>
            <a:gdLst/>
            <a:ahLst/>
            <a:cxnLst/>
            <a:rect r="r" b="b" t="t" l="l"/>
            <a:pathLst>
              <a:path h="1968962" w="1968962">
                <a:moveTo>
                  <a:pt x="0" y="0"/>
                </a:moveTo>
                <a:lnTo>
                  <a:pt x="1968962" y="0"/>
                </a:lnTo>
                <a:lnTo>
                  <a:pt x="1968962" y="1968962"/>
                </a:lnTo>
                <a:lnTo>
                  <a:pt x="0" y="1968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334333" y="4780580"/>
            <a:ext cx="12677185" cy="4185938"/>
            <a:chOff x="0" y="0"/>
            <a:chExt cx="16902913" cy="558125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75538" y="0"/>
              <a:ext cx="16527375" cy="5186703"/>
              <a:chOff x="0" y="0"/>
              <a:chExt cx="2437903" cy="76507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437903" cy="765075"/>
              </a:xfrm>
              <a:custGeom>
                <a:avLst/>
                <a:gdLst/>
                <a:ahLst/>
                <a:cxnLst/>
                <a:rect r="r" b="b" t="t" l="l"/>
                <a:pathLst>
                  <a:path h="765075" w="2437903">
                    <a:moveTo>
                      <a:pt x="31853" y="0"/>
                    </a:moveTo>
                    <a:lnTo>
                      <a:pt x="2406050" y="0"/>
                    </a:lnTo>
                    <a:cubicBezTo>
                      <a:pt x="2423642" y="0"/>
                      <a:pt x="2437903" y="14261"/>
                      <a:pt x="2437903" y="31853"/>
                    </a:cubicBezTo>
                    <a:lnTo>
                      <a:pt x="2437903" y="733222"/>
                    </a:lnTo>
                    <a:cubicBezTo>
                      <a:pt x="2437903" y="750814"/>
                      <a:pt x="2423642" y="765075"/>
                      <a:pt x="2406050" y="765075"/>
                    </a:cubicBezTo>
                    <a:lnTo>
                      <a:pt x="31853" y="765075"/>
                    </a:lnTo>
                    <a:cubicBezTo>
                      <a:pt x="14261" y="765075"/>
                      <a:pt x="0" y="750814"/>
                      <a:pt x="0" y="733222"/>
                    </a:cubicBezTo>
                    <a:lnTo>
                      <a:pt x="0" y="31853"/>
                    </a:lnTo>
                    <a:cubicBezTo>
                      <a:pt x="0" y="14261"/>
                      <a:pt x="14261" y="0"/>
                      <a:pt x="31853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114300"/>
                <a:ext cx="2437903" cy="879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394547"/>
              <a:ext cx="16527375" cy="5186703"/>
              <a:chOff x="0" y="0"/>
              <a:chExt cx="2437903" cy="76507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437903" cy="765075"/>
              </a:xfrm>
              <a:custGeom>
                <a:avLst/>
                <a:gdLst/>
                <a:ahLst/>
                <a:cxnLst/>
                <a:rect r="r" b="b" t="t" l="l"/>
                <a:pathLst>
                  <a:path h="765075" w="2437903">
                    <a:moveTo>
                      <a:pt x="31853" y="0"/>
                    </a:moveTo>
                    <a:lnTo>
                      <a:pt x="2406050" y="0"/>
                    </a:lnTo>
                    <a:cubicBezTo>
                      <a:pt x="2423642" y="0"/>
                      <a:pt x="2437903" y="14261"/>
                      <a:pt x="2437903" y="31853"/>
                    </a:cubicBezTo>
                    <a:lnTo>
                      <a:pt x="2437903" y="733222"/>
                    </a:lnTo>
                    <a:cubicBezTo>
                      <a:pt x="2437903" y="750814"/>
                      <a:pt x="2423642" y="765075"/>
                      <a:pt x="2406050" y="765075"/>
                    </a:cubicBezTo>
                    <a:lnTo>
                      <a:pt x="31853" y="765075"/>
                    </a:lnTo>
                    <a:cubicBezTo>
                      <a:pt x="14261" y="765075"/>
                      <a:pt x="0" y="750814"/>
                      <a:pt x="0" y="733222"/>
                    </a:cubicBezTo>
                    <a:lnTo>
                      <a:pt x="0" y="31853"/>
                    </a:lnTo>
                    <a:cubicBezTo>
                      <a:pt x="0" y="14261"/>
                      <a:pt x="14261" y="0"/>
                      <a:pt x="31853" y="0"/>
                    </a:cubicBezTo>
                    <a:close/>
                  </a:path>
                </a:pathLst>
              </a:custGeom>
              <a:solidFill>
                <a:srgbClr val="8FCA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14300"/>
                <a:ext cx="2437903" cy="879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1028700" y="1028700"/>
            <a:ext cx="14350271" cy="3138757"/>
            <a:chOff x="0" y="0"/>
            <a:chExt cx="19133694" cy="4185009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425100" y="0"/>
              <a:ext cx="18708595" cy="3893351"/>
              <a:chOff x="0" y="0"/>
              <a:chExt cx="3425339" cy="71283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425339" cy="712830"/>
              </a:xfrm>
              <a:custGeom>
                <a:avLst/>
                <a:gdLst/>
                <a:ahLst/>
                <a:cxnLst/>
                <a:rect r="r" b="b" t="t" l="l"/>
                <a:pathLst>
                  <a:path h="712830" w="3425339">
                    <a:moveTo>
                      <a:pt x="28140" y="0"/>
                    </a:moveTo>
                    <a:lnTo>
                      <a:pt x="3397200" y="0"/>
                    </a:lnTo>
                    <a:cubicBezTo>
                      <a:pt x="3404663" y="0"/>
                      <a:pt x="3411820" y="2965"/>
                      <a:pt x="3417097" y="8242"/>
                    </a:cubicBezTo>
                    <a:cubicBezTo>
                      <a:pt x="3422374" y="13519"/>
                      <a:pt x="3425339" y="20676"/>
                      <a:pt x="3425339" y="28140"/>
                    </a:cubicBezTo>
                    <a:lnTo>
                      <a:pt x="3425339" y="684690"/>
                    </a:lnTo>
                    <a:cubicBezTo>
                      <a:pt x="3425339" y="700231"/>
                      <a:pt x="3412741" y="712830"/>
                      <a:pt x="3397200" y="712830"/>
                    </a:cubicBezTo>
                    <a:lnTo>
                      <a:pt x="28140" y="712830"/>
                    </a:lnTo>
                    <a:cubicBezTo>
                      <a:pt x="12598" y="712830"/>
                      <a:pt x="0" y="700231"/>
                      <a:pt x="0" y="684690"/>
                    </a:cubicBezTo>
                    <a:lnTo>
                      <a:pt x="0" y="28140"/>
                    </a:lnTo>
                    <a:cubicBezTo>
                      <a:pt x="0" y="12598"/>
                      <a:pt x="12598" y="0"/>
                      <a:pt x="28140" y="0"/>
                    </a:cubicBezTo>
                    <a:close/>
                  </a:path>
                </a:pathLst>
              </a:custGeom>
              <a:solidFill>
                <a:srgbClr val="68B4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14300"/>
                <a:ext cx="3425339" cy="8271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291659"/>
              <a:ext cx="18708595" cy="3893351"/>
              <a:chOff x="0" y="0"/>
              <a:chExt cx="3425339" cy="71283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425339" cy="712830"/>
              </a:xfrm>
              <a:custGeom>
                <a:avLst/>
                <a:gdLst/>
                <a:ahLst/>
                <a:cxnLst/>
                <a:rect r="r" b="b" t="t" l="l"/>
                <a:pathLst>
                  <a:path h="712830" w="3425339">
                    <a:moveTo>
                      <a:pt x="28140" y="0"/>
                    </a:moveTo>
                    <a:lnTo>
                      <a:pt x="3397200" y="0"/>
                    </a:lnTo>
                    <a:cubicBezTo>
                      <a:pt x="3404663" y="0"/>
                      <a:pt x="3411820" y="2965"/>
                      <a:pt x="3417097" y="8242"/>
                    </a:cubicBezTo>
                    <a:cubicBezTo>
                      <a:pt x="3422374" y="13519"/>
                      <a:pt x="3425339" y="20676"/>
                      <a:pt x="3425339" y="28140"/>
                    </a:cubicBezTo>
                    <a:lnTo>
                      <a:pt x="3425339" y="684690"/>
                    </a:lnTo>
                    <a:cubicBezTo>
                      <a:pt x="3425339" y="700231"/>
                      <a:pt x="3412741" y="712830"/>
                      <a:pt x="3397200" y="712830"/>
                    </a:cubicBezTo>
                    <a:lnTo>
                      <a:pt x="28140" y="712830"/>
                    </a:lnTo>
                    <a:cubicBezTo>
                      <a:pt x="12598" y="712830"/>
                      <a:pt x="0" y="700231"/>
                      <a:pt x="0" y="684690"/>
                    </a:cubicBezTo>
                    <a:lnTo>
                      <a:pt x="0" y="28140"/>
                    </a:lnTo>
                    <a:cubicBezTo>
                      <a:pt x="0" y="12598"/>
                      <a:pt x="12598" y="0"/>
                      <a:pt x="28140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114300"/>
                <a:ext cx="3425339" cy="8271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1348689" y="1603605"/>
            <a:ext cx="14030282" cy="19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 Pre-approving software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Prevents you from downloading malicious apps.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Mitigates security risks.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95072" y="5295172"/>
            <a:ext cx="12716996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Keep a vetted and approved list of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safe software that can be downloaded.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Maintain communication with you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for new downloads.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700000">
            <a:off x="1474233" y="5159070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6756415" cy="10308820"/>
          </a:xfrm>
          <a:custGeom>
            <a:avLst/>
            <a:gdLst/>
            <a:ahLst/>
            <a:cxnLst/>
            <a:rect r="r" b="b" t="t" l="l"/>
            <a:pathLst>
              <a:path h="10308820" w="16756415">
                <a:moveTo>
                  <a:pt x="0" y="0"/>
                </a:moveTo>
                <a:lnTo>
                  <a:pt x="16756415" y="0"/>
                </a:lnTo>
                <a:lnTo>
                  <a:pt x="16756415" y="10308820"/>
                </a:lnTo>
                <a:lnTo>
                  <a:pt x="0" y="1030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6209" r="-15608" b="-369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31643" y="1354944"/>
            <a:ext cx="3212839" cy="3212839"/>
            <a:chOff x="0" y="0"/>
            <a:chExt cx="4283785" cy="428378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84492" y="168985"/>
              <a:ext cx="4114800" cy="4114800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83785" cy="4283785"/>
            </a:xfrm>
            <a:custGeom>
              <a:avLst/>
              <a:gdLst/>
              <a:ahLst/>
              <a:cxnLst/>
              <a:rect r="r" b="b" t="t" l="l"/>
              <a:pathLst>
                <a:path h="4283785" w="4283785">
                  <a:moveTo>
                    <a:pt x="0" y="0"/>
                  </a:moveTo>
                  <a:lnTo>
                    <a:pt x="4283785" y="0"/>
                  </a:lnTo>
                  <a:lnTo>
                    <a:pt x="4283785" y="4283785"/>
                  </a:lnTo>
                  <a:lnTo>
                    <a:pt x="0" y="428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SHIELD YOUR 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NETWORK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44264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998487" y="2003938"/>
            <a:ext cx="5177720" cy="6801602"/>
            <a:chOff x="0" y="0"/>
            <a:chExt cx="6903626" cy="90688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882523" y="240150"/>
              <a:ext cx="3021104" cy="8268289"/>
            </a:xfrm>
            <a:custGeom>
              <a:avLst/>
              <a:gdLst/>
              <a:ahLst/>
              <a:cxnLst/>
              <a:rect r="r" b="b" t="t" l="l"/>
              <a:pathLst>
                <a:path h="8268289" w="3021104">
                  <a:moveTo>
                    <a:pt x="0" y="0"/>
                  </a:moveTo>
                  <a:lnTo>
                    <a:pt x="3021103" y="0"/>
                  </a:lnTo>
                  <a:lnTo>
                    <a:pt x="3021103" y="8268289"/>
                  </a:lnTo>
                  <a:lnTo>
                    <a:pt x="0" y="8268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341" t="-2904" r="0" b="-3021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03626" cy="9068803"/>
            </a:xfrm>
            <a:custGeom>
              <a:avLst/>
              <a:gdLst/>
              <a:ahLst/>
              <a:cxnLst/>
              <a:rect r="r" b="b" t="t" l="l"/>
              <a:pathLst>
                <a:path h="9068803" w="6903626">
                  <a:moveTo>
                    <a:pt x="0" y="0"/>
                  </a:moveTo>
                  <a:lnTo>
                    <a:pt x="6903626" y="0"/>
                  </a:lnTo>
                  <a:lnTo>
                    <a:pt x="6903626" y="9068803"/>
                  </a:lnTo>
                  <a:lnTo>
                    <a:pt x="0" y="9068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46256" y="1289304"/>
            <a:ext cx="8051487" cy="7689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4"/>
              </a:lnSpc>
            </a:pPr>
            <a:r>
              <a:rPr lang="en-US" b="true" sz="6600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Hackers love sneaking into unsecured networks—it's like a bouncer letting them slip past the door and into your business!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08089" y="861116"/>
            <a:ext cx="3875953" cy="3478668"/>
          </a:xfrm>
          <a:custGeom>
            <a:avLst/>
            <a:gdLst/>
            <a:ahLst/>
            <a:cxnLst/>
            <a:rect r="r" b="b" t="t" l="l"/>
            <a:pathLst>
              <a:path h="3478668" w="3875953">
                <a:moveTo>
                  <a:pt x="0" y="0"/>
                </a:moveTo>
                <a:lnTo>
                  <a:pt x="3875953" y="0"/>
                </a:lnTo>
                <a:lnTo>
                  <a:pt x="3875953" y="3478668"/>
                </a:lnTo>
                <a:lnTo>
                  <a:pt x="0" y="347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2829" y="705955"/>
            <a:ext cx="10706003" cy="2929147"/>
            <a:chOff x="0" y="0"/>
            <a:chExt cx="14274671" cy="39055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17145" y="0"/>
              <a:ext cx="13957526" cy="3633348"/>
              <a:chOff x="0" y="0"/>
              <a:chExt cx="2555470" cy="66522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555470" cy="665226"/>
              </a:xfrm>
              <a:custGeom>
                <a:avLst/>
                <a:gdLst/>
                <a:ahLst/>
                <a:cxnLst/>
                <a:rect r="r" b="b" t="t" l="l"/>
                <a:pathLst>
                  <a:path h="665226" w="2555470">
                    <a:moveTo>
                      <a:pt x="37718" y="0"/>
                    </a:moveTo>
                    <a:lnTo>
                      <a:pt x="2517752" y="0"/>
                    </a:lnTo>
                    <a:cubicBezTo>
                      <a:pt x="2527756" y="0"/>
                      <a:pt x="2537349" y="3974"/>
                      <a:pt x="2544423" y="11047"/>
                    </a:cubicBezTo>
                    <a:cubicBezTo>
                      <a:pt x="2551496" y="18121"/>
                      <a:pt x="2555470" y="27715"/>
                      <a:pt x="2555470" y="37718"/>
                    </a:cubicBezTo>
                    <a:lnTo>
                      <a:pt x="2555470" y="627508"/>
                    </a:lnTo>
                    <a:cubicBezTo>
                      <a:pt x="2555470" y="648339"/>
                      <a:pt x="2538583" y="665226"/>
                      <a:pt x="2517752" y="665226"/>
                    </a:cubicBezTo>
                    <a:lnTo>
                      <a:pt x="37718" y="665226"/>
                    </a:lnTo>
                    <a:cubicBezTo>
                      <a:pt x="27715" y="665226"/>
                      <a:pt x="18121" y="661252"/>
                      <a:pt x="11047" y="654179"/>
                    </a:cubicBezTo>
                    <a:cubicBezTo>
                      <a:pt x="3974" y="647105"/>
                      <a:pt x="0" y="637512"/>
                      <a:pt x="0" y="627508"/>
                    </a:cubicBezTo>
                    <a:lnTo>
                      <a:pt x="0" y="37718"/>
                    </a:lnTo>
                    <a:cubicBezTo>
                      <a:pt x="0" y="27715"/>
                      <a:pt x="3974" y="18121"/>
                      <a:pt x="11047" y="11047"/>
                    </a:cubicBezTo>
                    <a:cubicBezTo>
                      <a:pt x="18121" y="3974"/>
                      <a:pt x="27715" y="0"/>
                      <a:pt x="37718" y="0"/>
                    </a:cubicBezTo>
                    <a:close/>
                  </a:path>
                </a:pathLst>
              </a:custGeom>
              <a:solidFill>
                <a:srgbClr val="68B4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114300"/>
                <a:ext cx="2555470" cy="7795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272181"/>
              <a:ext cx="13957526" cy="3633348"/>
              <a:chOff x="0" y="0"/>
              <a:chExt cx="2555470" cy="66522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555470" cy="665226"/>
              </a:xfrm>
              <a:custGeom>
                <a:avLst/>
                <a:gdLst/>
                <a:ahLst/>
                <a:cxnLst/>
                <a:rect r="r" b="b" t="t" l="l"/>
                <a:pathLst>
                  <a:path h="665226" w="2555470">
                    <a:moveTo>
                      <a:pt x="37718" y="0"/>
                    </a:moveTo>
                    <a:lnTo>
                      <a:pt x="2517752" y="0"/>
                    </a:lnTo>
                    <a:cubicBezTo>
                      <a:pt x="2527756" y="0"/>
                      <a:pt x="2537349" y="3974"/>
                      <a:pt x="2544423" y="11047"/>
                    </a:cubicBezTo>
                    <a:cubicBezTo>
                      <a:pt x="2551496" y="18121"/>
                      <a:pt x="2555470" y="27715"/>
                      <a:pt x="2555470" y="37718"/>
                    </a:cubicBezTo>
                    <a:lnTo>
                      <a:pt x="2555470" y="627508"/>
                    </a:lnTo>
                    <a:cubicBezTo>
                      <a:pt x="2555470" y="648339"/>
                      <a:pt x="2538583" y="665226"/>
                      <a:pt x="2517752" y="665226"/>
                    </a:cubicBezTo>
                    <a:lnTo>
                      <a:pt x="37718" y="665226"/>
                    </a:lnTo>
                    <a:cubicBezTo>
                      <a:pt x="27715" y="665226"/>
                      <a:pt x="18121" y="661252"/>
                      <a:pt x="11047" y="654179"/>
                    </a:cubicBezTo>
                    <a:cubicBezTo>
                      <a:pt x="3974" y="647105"/>
                      <a:pt x="0" y="637512"/>
                      <a:pt x="0" y="627508"/>
                    </a:cubicBezTo>
                    <a:lnTo>
                      <a:pt x="0" y="37718"/>
                    </a:lnTo>
                    <a:cubicBezTo>
                      <a:pt x="0" y="27715"/>
                      <a:pt x="3974" y="18121"/>
                      <a:pt x="11047" y="11047"/>
                    </a:cubicBezTo>
                    <a:cubicBezTo>
                      <a:pt x="18121" y="3974"/>
                      <a:pt x="27715" y="0"/>
                      <a:pt x="37718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14300"/>
                <a:ext cx="2555470" cy="7795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sp>
        <p:nvSpPr>
          <p:cNvPr name="TextBox 11" id="11"/>
          <p:cNvSpPr txBox="true"/>
          <p:nvPr/>
        </p:nvSpPr>
        <p:spPr>
          <a:xfrm rot="0">
            <a:off x="1022426" y="942693"/>
            <a:ext cx="14502660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 Shielding your network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Blocks dangerous websites.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Securing your internet connection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from outside attacks.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378776" y="4930334"/>
            <a:ext cx="11380235" cy="4189939"/>
            <a:chOff x="0" y="0"/>
            <a:chExt cx="15173647" cy="5586585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337118" y="0"/>
              <a:ext cx="14836529" cy="5191661"/>
              <a:chOff x="0" y="0"/>
              <a:chExt cx="2188492" cy="76580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188492" cy="765806"/>
              </a:xfrm>
              <a:custGeom>
                <a:avLst/>
                <a:gdLst/>
                <a:ahLst/>
                <a:cxnLst/>
                <a:rect r="r" b="b" t="t" l="l"/>
                <a:pathLst>
                  <a:path h="765806" w="2188492">
                    <a:moveTo>
                      <a:pt x="35483" y="0"/>
                    </a:moveTo>
                    <a:lnTo>
                      <a:pt x="2153008" y="0"/>
                    </a:lnTo>
                    <a:cubicBezTo>
                      <a:pt x="2172605" y="0"/>
                      <a:pt x="2188492" y="15886"/>
                      <a:pt x="2188492" y="35483"/>
                    </a:cubicBezTo>
                    <a:lnTo>
                      <a:pt x="2188492" y="730323"/>
                    </a:lnTo>
                    <a:cubicBezTo>
                      <a:pt x="2188492" y="739734"/>
                      <a:pt x="2184753" y="748759"/>
                      <a:pt x="2178099" y="755413"/>
                    </a:cubicBezTo>
                    <a:cubicBezTo>
                      <a:pt x="2171445" y="762068"/>
                      <a:pt x="2162419" y="765806"/>
                      <a:pt x="2153008" y="765806"/>
                    </a:cubicBezTo>
                    <a:lnTo>
                      <a:pt x="35483" y="765806"/>
                    </a:lnTo>
                    <a:cubicBezTo>
                      <a:pt x="15886" y="765806"/>
                      <a:pt x="0" y="749920"/>
                      <a:pt x="0" y="730323"/>
                    </a:cubicBezTo>
                    <a:lnTo>
                      <a:pt x="0" y="35483"/>
                    </a:lnTo>
                    <a:cubicBezTo>
                      <a:pt x="0" y="15886"/>
                      <a:pt x="15886" y="0"/>
                      <a:pt x="35483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14300"/>
                <a:ext cx="2188492" cy="8801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394924"/>
              <a:ext cx="14836529" cy="5191661"/>
              <a:chOff x="0" y="0"/>
              <a:chExt cx="2188492" cy="76580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188492" cy="765806"/>
              </a:xfrm>
              <a:custGeom>
                <a:avLst/>
                <a:gdLst/>
                <a:ahLst/>
                <a:cxnLst/>
                <a:rect r="r" b="b" t="t" l="l"/>
                <a:pathLst>
                  <a:path h="765806" w="2188492">
                    <a:moveTo>
                      <a:pt x="35483" y="0"/>
                    </a:moveTo>
                    <a:lnTo>
                      <a:pt x="2153008" y="0"/>
                    </a:lnTo>
                    <a:cubicBezTo>
                      <a:pt x="2172605" y="0"/>
                      <a:pt x="2188492" y="15886"/>
                      <a:pt x="2188492" y="35483"/>
                    </a:cubicBezTo>
                    <a:lnTo>
                      <a:pt x="2188492" y="730323"/>
                    </a:lnTo>
                    <a:cubicBezTo>
                      <a:pt x="2188492" y="739734"/>
                      <a:pt x="2184753" y="748759"/>
                      <a:pt x="2178099" y="755413"/>
                    </a:cubicBezTo>
                    <a:cubicBezTo>
                      <a:pt x="2171445" y="762068"/>
                      <a:pt x="2162419" y="765806"/>
                      <a:pt x="2153008" y="765806"/>
                    </a:cubicBezTo>
                    <a:lnTo>
                      <a:pt x="35483" y="765806"/>
                    </a:lnTo>
                    <a:cubicBezTo>
                      <a:pt x="15886" y="765806"/>
                      <a:pt x="0" y="749920"/>
                      <a:pt x="0" y="730323"/>
                    </a:cubicBezTo>
                    <a:lnTo>
                      <a:pt x="0" y="35483"/>
                    </a:lnTo>
                    <a:cubicBezTo>
                      <a:pt x="0" y="15886"/>
                      <a:pt x="15886" y="0"/>
                      <a:pt x="35483" y="0"/>
                    </a:cubicBezTo>
                    <a:close/>
                  </a:path>
                </a:pathLst>
              </a:custGeom>
              <a:solidFill>
                <a:srgbClr val="8FCA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14300"/>
                <a:ext cx="2188492" cy="8801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4885138" y="5312462"/>
            <a:ext cx="10329193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 -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Implement f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irewalls.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DNS filtering.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Network separation.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Secure remote connections (VPNs).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700000">
            <a:off x="929508" y="4719449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2"/>
                </a:lnTo>
                <a:lnTo>
                  <a:pt x="0" y="84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42764" y="1356261"/>
            <a:ext cx="3200400" cy="3200400"/>
            <a:chOff x="0" y="0"/>
            <a:chExt cx="4267200" cy="42672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76200" y="76200"/>
              <a:ext cx="4114800" cy="4114800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67200" cy="4267200"/>
            </a:xfrm>
            <a:custGeom>
              <a:avLst/>
              <a:gdLst/>
              <a:ahLst/>
              <a:cxnLst/>
              <a:rect r="r" b="b" t="t" l="l"/>
              <a:pathLst>
                <a:path h="4267200" w="4267200">
                  <a:moveTo>
                    <a:pt x="0" y="0"/>
                  </a:moveTo>
                  <a:lnTo>
                    <a:pt x="4267200" y="0"/>
                  </a:lnTo>
                  <a:lnTo>
                    <a:pt x="4267200" y="4267200"/>
                  </a:lnTo>
                  <a:lnTo>
                    <a:pt x="0" y="426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ENCOURAGE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CYBER-SMARTS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0"/>
            <a:ext cx="9374748" cy="10286170"/>
          </a:xfrm>
          <a:custGeom>
            <a:avLst/>
            <a:gdLst/>
            <a:ahLst/>
            <a:cxnLst/>
            <a:rect r="r" b="b" t="t" l="l"/>
            <a:pathLst>
              <a:path h="10286170" w="9374748">
                <a:moveTo>
                  <a:pt x="0" y="0"/>
                </a:moveTo>
                <a:lnTo>
                  <a:pt x="9374748" y="0"/>
                </a:lnTo>
                <a:lnTo>
                  <a:pt x="9374748" y="10286170"/>
                </a:lnTo>
                <a:lnTo>
                  <a:pt x="0" y="1028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124" r="-11275" b="-12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-7460"/>
            <a:ext cx="9144000" cy="6332924"/>
          </a:xfrm>
          <a:custGeom>
            <a:avLst/>
            <a:gdLst/>
            <a:ahLst/>
            <a:cxnLst/>
            <a:rect r="r" b="b" t="t" l="l"/>
            <a:pathLst>
              <a:path h="6332924" w="9144000">
                <a:moveTo>
                  <a:pt x="0" y="0"/>
                </a:moveTo>
                <a:lnTo>
                  <a:pt x="9144000" y="0"/>
                </a:lnTo>
                <a:lnTo>
                  <a:pt x="9144000" y="6332924"/>
                </a:lnTo>
                <a:lnTo>
                  <a:pt x="0" y="6332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3344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96176" y="2471767"/>
            <a:ext cx="8266112" cy="6426902"/>
          </a:xfrm>
          <a:custGeom>
            <a:avLst/>
            <a:gdLst/>
            <a:ahLst/>
            <a:cxnLst/>
            <a:rect r="r" b="b" t="t" l="l"/>
            <a:pathLst>
              <a:path h="6426902" w="8266112">
                <a:moveTo>
                  <a:pt x="0" y="0"/>
                </a:moveTo>
                <a:lnTo>
                  <a:pt x="8266112" y="0"/>
                </a:lnTo>
                <a:lnTo>
                  <a:pt x="8266112" y="6426902"/>
                </a:lnTo>
                <a:lnTo>
                  <a:pt x="0" y="6426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52394" y="2573655"/>
            <a:ext cx="6439213" cy="512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Hackers don’t break in—they trick you into letting them in!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72753" y="5563669"/>
            <a:ext cx="9986547" cy="2725011"/>
            <a:chOff x="0" y="0"/>
            <a:chExt cx="2437903" cy="6652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7903" cy="665226"/>
            </a:xfrm>
            <a:custGeom>
              <a:avLst/>
              <a:gdLst/>
              <a:ahLst/>
              <a:cxnLst/>
              <a:rect r="r" b="b" t="t" l="l"/>
              <a:pathLst>
                <a:path h="665226" w="2437903">
                  <a:moveTo>
                    <a:pt x="39537" y="0"/>
                  </a:moveTo>
                  <a:lnTo>
                    <a:pt x="2398366" y="0"/>
                  </a:lnTo>
                  <a:cubicBezTo>
                    <a:pt x="2420202" y="0"/>
                    <a:pt x="2437903" y="17701"/>
                    <a:pt x="2437903" y="39537"/>
                  </a:cubicBezTo>
                  <a:lnTo>
                    <a:pt x="2437903" y="625689"/>
                  </a:lnTo>
                  <a:cubicBezTo>
                    <a:pt x="2437903" y="636175"/>
                    <a:pt x="2433738" y="646231"/>
                    <a:pt x="2426323" y="653646"/>
                  </a:cubicBezTo>
                  <a:cubicBezTo>
                    <a:pt x="2418909" y="661061"/>
                    <a:pt x="2408852" y="665226"/>
                    <a:pt x="2398366" y="665226"/>
                  </a:cubicBezTo>
                  <a:lnTo>
                    <a:pt x="39537" y="665226"/>
                  </a:lnTo>
                  <a:cubicBezTo>
                    <a:pt x="29051" y="665226"/>
                    <a:pt x="18995" y="661061"/>
                    <a:pt x="11580" y="653646"/>
                  </a:cubicBezTo>
                  <a:cubicBezTo>
                    <a:pt x="4165" y="646231"/>
                    <a:pt x="0" y="636175"/>
                    <a:pt x="0" y="625689"/>
                  </a:cubicBezTo>
                  <a:lnTo>
                    <a:pt x="0" y="39537"/>
                  </a:lnTo>
                  <a:cubicBezTo>
                    <a:pt x="0" y="17701"/>
                    <a:pt x="17701" y="0"/>
                    <a:pt x="39537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2437903" cy="779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958185"/>
            <a:ext cx="10213463" cy="2929147"/>
            <a:chOff x="0" y="0"/>
            <a:chExt cx="13617951" cy="390552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302555" y="0"/>
              <a:ext cx="13315396" cy="3633348"/>
              <a:chOff x="0" y="0"/>
              <a:chExt cx="2437903" cy="66522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437903" cy="665226"/>
              </a:xfrm>
              <a:custGeom>
                <a:avLst/>
                <a:gdLst/>
                <a:ahLst/>
                <a:cxnLst/>
                <a:rect r="r" b="b" t="t" l="l"/>
                <a:pathLst>
                  <a:path h="665226" w="2437903">
                    <a:moveTo>
                      <a:pt x="39537" y="0"/>
                    </a:moveTo>
                    <a:lnTo>
                      <a:pt x="2398366" y="0"/>
                    </a:lnTo>
                    <a:cubicBezTo>
                      <a:pt x="2420202" y="0"/>
                      <a:pt x="2437903" y="17701"/>
                      <a:pt x="2437903" y="39537"/>
                    </a:cubicBezTo>
                    <a:lnTo>
                      <a:pt x="2437903" y="625689"/>
                    </a:lnTo>
                    <a:cubicBezTo>
                      <a:pt x="2437903" y="636175"/>
                      <a:pt x="2433738" y="646231"/>
                      <a:pt x="2426323" y="653646"/>
                    </a:cubicBezTo>
                    <a:cubicBezTo>
                      <a:pt x="2418909" y="661061"/>
                      <a:pt x="2408852" y="665226"/>
                      <a:pt x="2398366" y="665226"/>
                    </a:cubicBezTo>
                    <a:lnTo>
                      <a:pt x="39537" y="665226"/>
                    </a:lnTo>
                    <a:cubicBezTo>
                      <a:pt x="29051" y="665226"/>
                      <a:pt x="18995" y="661061"/>
                      <a:pt x="11580" y="653646"/>
                    </a:cubicBezTo>
                    <a:cubicBezTo>
                      <a:pt x="4165" y="646231"/>
                      <a:pt x="0" y="636175"/>
                      <a:pt x="0" y="625689"/>
                    </a:cubicBezTo>
                    <a:lnTo>
                      <a:pt x="0" y="39537"/>
                    </a:lnTo>
                    <a:cubicBezTo>
                      <a:pt x="0" y="17701"/>
                      <a:pt x="17701" y="0"/>
                      <a:pt x="39537" y="0"/>
                    </a:cubicBezTo>
                    <a:close/>
                  </a:path>
                </a:pathLst>
              </a:custGeom>
              <a:solidFill>
                <a:srgbClr val="68B4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14300"/>
                <a:ext cx="2437903" cy="7795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272181"/>
              <a:ext cx="13315396" cy="3633348"/>
              <a:chOff x="0" y="0"/>
              <a:chExt cx="2437903" cy="66522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37903" cy="665226"/>
              </a:xfrm>
              <a:custGeom>
                <a:avLst/>
                <a:gdLst/>
                <a:ahLst/>
                <a:cxnLst/>
                <a:rect r="r" b="b" t="t" l="l"/>
                <a:pathLst>
                  <a:path h="665226" w="2437903">
                    <a:moveTo>
                      <a:pt x="39537" y="0"/>
                    </a:moveTo>
                    <a:lnTo>
                      <a:pt x="2398366" y="0"/>
                    </a:lnTo>
                    <a:cubicBezTo>
                      <a:pt x="2420202" y="0"/>
                      <a:pt x="2437903" y="17701"/>
                      <a:pt x="2437903" y="39537"/>
                    </a:cubicBezTo>
                    <a:lnTo>
                      <a:pt x="2437903" y="625689"/>
                    </a:lnTo>
                    <a:cubicBezTo>
                      <a:pt x="2437903" y="636175"/>
                      <a:pt x="2433738" y="646231"/>
                      <a:pt x="2426323" y="653646"/>
                    </a:cubicBezTo>
                    <a:cubicBezTo>
                      <a:pt x="2418909" y="661061"/>
                      <a:pt x="2408852" y="665226"/>
                      <a:pt x="2398366" y="665226"/>
                    </a:cubicBezTo>
                    <a:lnTo>
                      <a:pt x="39537" y="665226"/>
                    </a:lnTo>
                    <a:cubicBezTo>
                      <a:pt x="29051" y="665226"/>
                      <a:pt x="18995" y="661061"/>
                      <a:pt x="11580" y="653646"/>
                    </a:cubicBezTo>
                    <a:cubicBezTo>
                      <a:pt x="4165" y="646231"/>
                      <a:pt x="0" y="636175"/>
                      <a:pt x="0" y="625689"/>
                    </a:cubicBezTo>
                    <a:lnTo>
                      <a:pt x="0" y="39537"/>
                    </a:lnTo>
                    <a:cubicBezTo>
                      <a:pt x="0" y="17701"/>
                      <a:pt x="17701" y="0"/>
                      <a:pt x="39537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14300"/>
                <a:ext cx="2437903" cy="7795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7045837" y="5770958"/>
            <a:ext cx="9986547" cy="2725011"/>
            <a:chOff x="0" y="0"/>
            <a:chExt cx="2437903" cy="6652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37903" cy="665226"/>
            </a:xfrm>
            <a:custGeom>
              <a:avLst/>
              <a:gdLst/>
              <a:ahLst/>
              <a:cxnLst/>
              <a:rect r="r" b="b" t="t" l="l"/>
              <a:pathLst>
                <a:path h="665226" w="2437903">
                  <a:moveTo>
                    <a:pt x="39537" y="0"/>
                  </a:moveTo>
                  <a:lnTo>
                    <a:pt x="2398366" y="0"/>
                  </a:lnTo>
                  <a:cubicBezTo>
                    <a:pt x="2420202" y="0"/>
                    <a:pt x="2437903" y="17701"/>
                    <a:pt x="2437903" y="39537"/>
                  </a:cubicBezTo>
                  <a:lnTo>
                    <a:pt x="2437903" y="625689"/>
                  </a:lnTo>
                  <a:cubicBezTo>
                    <a:pt x="2437903" y="636175"/>
                    <a:pt x="2433738" y="646231"/>
                    <a:pt x="2426323" y="653646"/>
                  </a:cubicBezTo>
                  <a:cubicBezTo>
                    <a:pt x="2418909" y="661061"/>
                    <a:pt x="2408852" y="665226"/>
                    <a:pt x="2398366" y="665226"/>
                  </a:cubicBezTo>
                  <a:lnTo>
                    <a:pt x="39537" y="665226"/>
                  </a:lnTo>
                  <a:cubicBezTo>
                    <a:pt x="29051" y="665226"/>
                    <a:pt x="18995" y="661061"/>
                    <a:pt x="11580" y="653646"/>
                  </a:cubicBezTo>
                  <a:cubicBezTo>
                    <a:pt x="4165" y="646231"/>
                    <a:pt x="0" y="636175"/>
                    <a:pt x="0" y="625689"/>
                  </a:cubicBezTo>
                  <a:lnTo>
                    <a:pt x="0" y="39537"/>
                  </a:lnTo>
                  <a:cubicBezTo>
                    <a:pt x="0" y="17701"/>
                    <a:pt x="17701" y="0"/>
                    <a:pt x="39537" y="0"/>
                  </a:cubicBezTo>
                  <a:close/>
                </a:path>
              </a:pathLst>
            </a:custGeom>
            <a:solidFill>
              <a:srgbClr val="8FCA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2437903" cy="7795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30667" y="2542586"/>
            <a:ext cx="8782613" cy="1812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Cybersecurity isn’t just about protection, it’s about  helping your business thrive.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72753" y="6469788"/>
            <a:ext cx="9532715" cy="122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We follow the Simple 7 to support long-term success.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2700000">
            <a:off x="4087647" y="5662828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12005">
            <a:off x="1896907" y="5868541"/>
            <a:ext cx="2324911" cy="3489547"/>
          </a:xfrm>
          <a:custGeom>
            <a:avLst/>
            <a:gdLst/>
            <a:ahLst/>
            <a:cxnLst/>
            <a:rect r="r" b="b" t="t" l="l"/>
            <a:pathLst>
              <a:path h="3489547" w="2324911">
                <a:moveTo>
                  <a:pt x="0" y="0"/>
                </a:moveTo>
                <a:lnTo>
                  <a:pt x="2324911" y="0"/>
                </a:lnTo>
                <a:lnTo>
                  <a:pt x="2324911" y="3489548"/>
                </a:lnTo>
                <a:lnTo>
                  <a:pt x="0" y="348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272753" y="4643422"/>
            <a:ext cx="9986547" cy="3777586"/>
            <a:chOff x="0" y="0"/>
            <a:chExt cx="2286577" cy="8649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86577" cy="864937"/>
            </a:xfrm>
            <a:custGeom>
              <a:avLst/>
              <a:gdLst/>
              <a:ahLst/>
              <a:cxnLst/>
              <a:rect r="r" b="b" t="t" l="l"/>
              <a:pathLst>
                <a:path h="864937" w="2286577">
                  <a:moveTo>
                    <a:pt x="39537" y="0"/>
                  </a:moveTo>
                  <a:lnTo>
                    <a:pt x="2247040" y="0"/>
                  </a:lnTo>
                  <a:cubicBezTo>
                    <a:pt x="2257525" y="0"/>
                    <a:pt x="2267582" y="4165"/>
                    <a:pt x="2274996" y="11580"/>
                  </a:cubicBezTo>
                  <a:cubicBezTo>
                    <a:pt x="2282411" y="18995"/>
                    <a:pt x="2286577" y="29051"/>
                    <a:pt x="2286577" y="39537"/>
                  </a:cubicBezTo>
                  <a:lnTo>
                    <a:pt x="2286577" y="825400"/>
                  </a:lnTo>
                  <a:cubicBezTo>
                    <a:pt x="2286577" y="847236"/>
                    <a:pt x="2268875" y="864937"/>
                    <a:pt x="2247040" y="864937"/>
                  </a:cubicBezTo>
                  <a:lnTo>
                    <a:pt x="39537" y="864937"/>
                  </a:lnTo>
                  <a:cubicBezTo>
                    <a:pt x="29051" y="864937"/>
                    <a:pt x="18995" y="860772"/>
                    <a:pt x="11580" y="853357"/>
                  </a:cubicBezTo>
                  <a:cubicBezTo>
                    <a:pt x="4165" y="845943"/>
                    <a:pt x="0" y="835886"/>
                    <a:pt x="0" y="825400"/>
                  </a:cubicBezTo>
                  <a:lnTo>
                    <a:pt x="0" y="39537"/>
                  </a:lnTo>
                  <a:cubicBezTo>
                    <a:pt x="0" y="17701"/>
                    <a:pt x="17701" y="0"/>
                    <a:pt x="39537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14300"/>
              <a:ext cx="2286577" cy="979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45837" y="4930779"/>
            <a:ext cx="9986547" cy="3777586"/>
            <a:chOff x="0" y="0"/>
            <a:chExt cx="2286577" cy="8649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6577" cy="864937"/>
            </a:xfrm>
            <a:custGeom>
              <a:avLst/>
              <a:gdLst/>
              <a:ahLst/>
              <a:cxnLst/>
              <a:rect r="r" b="b" t="t" l="l"/>
              <a:pathLst>
                <a:path h="864937" w="2286577">
                  <a:moveTo>
                    <a:pt x="39537" y="0"/>
                  </a:moveTo>
                  <a:lnTo>
                    <a:pt x="2247040" y="0"/>
                  </a:lnTo>
                  <a:cubicBezTo>
                    <a:pt x="2257525" y="0"/>
                    <a:pt x="2267582" y="4165"/>
                    <a:pt x="2274996" y="11580"/>
                  </a:cubicBezTo>
                  <a:cubicBezTo>
                    <a:pt x="2282411" y="18995"/>
                    <a:pt x="2286577" y="29051"/>
                    <a:pt x="2286577" y="39537"/>
                  </a:cubicBezTo>
                  <a:lnTo>
                    <a:pt x="2286577" y="825400"/>
                  </a:lnTo>
                  <a:cubicBezTo>
                    <a:pt x="2286577" y="847236"/>
                    <a:pt x="2268875" y="864937"/>
                    <a:pt x="2247040" y="864937"/>
                  </a:cubicBezTo>
                  <a:lnTo>
                    <a:pt x="39537" y="864937"/>
                  </a:lnTo>
                  <a:cubicBezTo>
                    <a:pt x="29051" y="864937"/>
                    <a:pt x="18995" y="860772"/>
                    <a:pt x="11580" y="853357"/>
                  </a:cubicBezTo>
                  <a:cubicBezTo>
                    <a:pt x="4165" y="845943"/>
                    <a:pt x="0" y="835886"/>
                    <a:pt x="0" y="825400"/>
                  </a:cubicBezTo>
                  <a:lnTo>
                    <a:pt x="0" y="39537"/>
                  </a:lnTo>
                  <a:cubicBezTo>
                    <a:pt x="0" y="17701"/>
                    <a:pt x="17701" y="0"/>
                    <a:pt x="39537" y="0"/>
                  </a:cubicBezTo>
                  <a:close/>
                </a:path>
              </a:pathLst>
            </a:custGeom>
            <a:solidFill>
              <a:srgbClr val="8FCA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14300"/>
              <a:ext cx="2286577" cy="979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5021" y="725257"/>
            <a:ext cx="11190926" cy="3138757"/>
            <a:chOff x="0" y="0"/>
            <a:chExt cx="14921234" cy="4185009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331510" y="0"/>
              <a:ext cx="14589724" cy="3893351"/>
              <a:chOff x="0" y="0"/>
              <a:chExt cx="2671219" cy="71283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671219" cy="712830"/>
              </a:xfrm>
              <a:custGeom>
                <a:avLst/>
                <a:gdLst/>
                <a:ahLst/>
                <a:cxnLst/>
                <a:rect r="r" b="b" t="t" l="l"/>
                <a:pathLst>
                  <a:path h="712830" w="2671219">
                    <a:moveTo>
                      <a:pt x="36084" y="0"/>
                    </a:moveTo>
                    <a:lnTo>
                      <a:pt x="2635135" y="0"/>
                    </a:lnTo>
                    <a:cubicBezTo>
                      <a:pt x="2655064" y="0"/>
                      <a:pt x="2671219" y="16155"/>
                      <a:pt x="2671219" y="36084"/>
                    </a:cubicBezTo>
                    <a:lnTo>
                      <a:pt x="2671219" y="676746"/>
                    </a:lnTo>
                    <a:cubicBezTo>
                      <a:pt x="2671219" y="696675"/>
                      <a:pt x="2655064" y="712830"/>
                      <a:pt x="2635135" y="712830"/>
                    </a:cubicBezTo>
                    <a:lnTo>
                      <a:pt x="36084" y="712830"/>
                    </a:lnTo>
                    <a:cubicBezTo>
                      <a:pt x="16155" y="712830"/>
                      <a:pt x="0" y="696675"/>
                      <a:pt x="0" y="676746"/>
                    </a:cubicBezTo>
                    <a:lnTo>
                      <a:pt x="0" y="36084"/>
                    </a:lnTo>
                    <a:cubicBezTo>
                      <a:pt x="0" y="16155"/>
                      <a:pt x="16155" y="0"/>
                      <a:pt x="36084" y="0"/>
                    </a:cubicBezTo>
                    <a:close/>
                  </a:path>
                </a:pathLst>
              </a:custGeom>
              <a:solidFill>
                <a:srgbClr val="68B4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14300"/>
                <a:ext cx="2671219" cy="8271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291659"/>
              <a:ext cx="14589724" cy="3893351"/>
              <a:chOff x="0" y="0"/>
              <a:chExt cx="2671219" cy="71283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671219" cy="712830"/>
              </a:xfrm>
              <a:custGeom>
                <a:avLst/>
                <a:gdLst/>
                <a:ahLst/>
                <a:cxnLst/>
                <a:rect r="r" b="b" t="t" l="l"/>
                <a:pathLst>
                  <a:path h="712830" w="2671219">
                    <a:moveTo>
                      <a:pt x="36084" y="0"/>
                    </a:moveTo>
                    <a:lnTo>
                      <a:pt x="2635135" y="0"/>
                    </a:lnTo>
                    <a:cubicBezTo>
                      <a:pt x="2655064" y="0"/>
                      <a:pt x="2671219" y="16155"/>
                      <a:pt x="2671219" y="36084"/>
                    </a:cubicBezTo>
                    <a:lnTo>
                      <a:pt x="2671219" y="676746"/>
                    </a:lnTo>
                    <a:cubicBezTo>
                      <a:pt x="2671219" y="696675"/>
                      <a:pt x="2655064" y="712830"/>
                      <a:pt x="2635135" y="712830"/>
                    </a:cubicBezTo>
                    <a:lnTo>
                      <a:pt x="36084" y="712830"/>
                    </a:lnTo>
                    <a:cubicBezTo>
                      <a:pt x="16155" y="712830"/>
                      <a:pt x="0" y="696675"/>
                      <a:pt x="0" y="676746"/>
                    </a:cubicBezTo>
                    <a:lnTo>
                      <a:pt x="0" y="36084"/>
                    </a:lnTo>
                    <a:cubicBezTo>
                      <a:pt x="0" y="16155"/>
                      <a:pt x="16155" y="0"/>
                      <a:pt x="36084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114300"/>
                <a:ext cx="2671219" cy="8271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1028700" y="981075"/>
            <a:ext cx="10287718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Ongoing Security Training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Helps you spot scams like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phishing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emails, fake websites, and other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deceptive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tactics.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55706" y="5106401"/>
            <a:ext cx="8766808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Provide regular, interactive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cybersecurity training so your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team knows how to spot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suspicious requests.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2700000">
            <a:off x="2262776" y="5132302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-21820"/>
            <a:ext cx="16756415" cy="10308820"/>
          </a:xfrm>
          <a:custGeom>
            <a:avLst/>
            <a:gdLst/>
            <a:ahLst/>
            <a:cxnLst/>
            <a:rect r="r" b="b" t="t" l="l"/>
            <a:pathLst>
              <a:path h="10308820" w="16756415">
                <a:moveTo>
                  <a:pt x="0" y="0"/>
                </a:moveTo>
                <a:lnTo>
                  <a:pt x="16756415" y="0"/>
                </a:lnTo>
                <a:lnTo>
                  <a:pt x="16756415" y="10308820"/>
                </a:lnTo>
                <a:lnTo>
                  <a:pt x="0" y="1030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6209" r="-15608" b="-369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41447" y="1354944"/>
            <a:ext cx="3203035" cy="3203035"/>
            <a:chOff x="0" y="0"/>
            <a:chExt cx="4270713" cy="427071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77957" y="77957"/>
              <a:ext cx="4114800" cy="4114800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0713" cy="4270713"/>
            </a:xfrm>
            <a:custGeom>
              <a:avLst/>
              <a:gdLst/>
              <a:ahLst/>
              <a:cxnLst/>
              <a:rect r="r" b="b" t="t" l="l"/>
              <a:pathLst>
                <a:path h="4270713" w="4270713">
                  <a:moveTo>
                    <a:pt x="0" y="0"/>
                  </a:moveTo>
                  <a:lnTo>
                    <a:pt x="4270713" y="0"/>
                  </a:lnTo>
                  <a:lnTo>
                    <a:pt x="4270713" y="4270713"/>
                  </a:lnTo>
                  <a:lnTo>
                    <a:pt x="0" y="4270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BACK UP 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44264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34107" y="3775387"/>
            <a:ext cx="4534057" cy="4704599"/>
          </a:xfrm>
          <a:custGeom>
            <a:avLst/>
            <a:gdLst/>
            <a:ahLst/>
            <a:cxnLst/>
            <a:rect r="r" b="b" t="t" l="l"/>
            <a:pathLst>
              <a:path h="4704599" w="4534057">
                <a:moveTo>
                  <a:pt x="0" y="0"/>
                </a:moveTo>
                <a:lnTo>
                  <a:pt x="4534057" y="0"/>
                </a:lnTo>
                <a:lnTo>
                  <a:pt x="4534057" y="4704599"/>
                </a:lnTo>
                <a:lnTo>
                  <a:pt x="0" y="4704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76093" y="2068830"/>
            <a:ext cx="6591814" cy="6130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</a:t>
            </a: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ackups are your business insurance policy for digital disasters!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840263">
            <a:off x="14462186" y="2002577"/>
            <a:ext cx="1841272" cy="1832066"/>
          </a:xfrm>
          <a:custGeom>
            <a:avLst/>
            <a:gdLst/>
            <a:ahLst/>
            <a:cxnLst/>
            <a:rect r="r" b="b" t="t" l="l"/>
            <a:pathLst>
              <a:path h="1832066" w="1841272">
                <a:moveTo>
                  <a:pt x="0" y="0"/>
                </a:moveTo>
                <a:lnTo>
                  <a:pt x="1841273" y="0"/>
                </a:lnTo>
                <a:lnTo>
                  <a:pt x="1841273" y="1832067"/>
                </a:lnTo>
                <a:lnTo>
                  <a:pt x="0" y="18320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2983" y="6301542"/>
            <a:ext cx="3580799" cy="3635329"/>
          </a:xfrm>
          <a:custGeom>
            <a:avLst/>
            <a:gdLst/>
            <a:ahLst/>
            <a:cxnLst/>
            <a:rect r="r" b="b" t="t" l="l"/>
            <a:pathLst>
              <a:path h="3635329" w="3580799">
                <a:moveTo>
                  <a:pt x="0" y="0"/>
                </a:moveTo>
                <a:lnTo>
                  <a:pt x="3580799" y="0"/>
                </a:lnTo>
                <a:lnTo>
                  <a:pt x="3580799" y="3635330"/>
                </a:lnTo>
                <a:lnTo>
                  <a:pt x="0" y="3635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2015" y="1028700"/>
            <a:ext cx="12405682" cy="3583180"/>
            <a:chOff x="0" y="0"/>
            <a:chExt cx="16540909" cy="477757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67495" y="0"/>
              <a:ext cx="16173414" cy="4444618"/>
              <a:chOff x="0" y="0"/>
              <a:chExt cx="2961175" cy="813761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961175" cy="813761"/>
              </a:xfrm>
              <a:custGeom>
                <a:avLst/>
                <a:gdLst/>
                <a:ahLst/>
                <a:cxnLst/>
                <a:rect r="r" b="b" t="t" l="l"/>
                <a:pathLst>
                  <a:path h="813761" w="2961175">
                    <a:moveTo>
                      <a:pt x="32550" y="0"/>
                    </a:moveTo>
                    <a:lnTo>
                      <a:pt x="2928625" y="0"/>
                    </a:lnTo>
                    <a:cubicBezTo>
                      <a:pt x="2946602" y="0"/>
                      <a:pt x="2961175" y="14573"/>
                      <a:pt x="2961175" y="32550"/>
                    </a:cubicBezTo>
                    <a:lnTo>
                      <a:pt x="2961175" y="781211"/>
                    </a:lnTo>
                    <a:cubicBezTo>
                      <a:pt x="2961175" y="799188"/>
                      <a:pt x="2946602" y="813761"/>
                      <a:pt x="2928625" y="813761"/>
                    </a:cubicBezTo>
                    <a:lnTo>
                      <a:pt x="32550" y="813761"/>
                    </a:lnTo>
                    <a:cubicBezTo>
                      <a:pt x="14573" y="813761"/>
                      <a:pt x="0" y="799188"/>
                      <a:pt x="0" y="781211"/>
                    </a:cubicBezTo>
                    <a:lnTo>
                      <a:pt x="0" y="32550"/>
                    </a:lnTo>
                    <a:cubicBezTo>
                      <a:pt x="0" y="14573"/>
                      <a:pt x="14573" y="0"/>
                      <a:pt x="32550" y="0"/>
                    </a:cubicBezTo>
                    <a:close/>
                  </a:path>
                </a:pathLst>
              </a:custGeom>
              <a:solidFill>
                <a:srgbClr val="68B4E7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114300"/>
                <a:ext cx="2961175" cy="9280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332955"/>
              <a:ext cx="16173414" cy="4444618"/>
              <a:chOff x="0" y="0"/>
              <a:chExt cx="2961175" cy="813761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961175" cy="813761"/>
              </a:xfrm>
              <a:custGeom>
                <a:avLst/>
                <a:gdLst/>
                <a:ahLst/>
                <a:cxnLst/>
                <a:rect r="r" b="b" t="t" l="l"/>
                <a:pathLst>
                  <a:path h="813761" w="2961175">
                    <a:moveTo>
                      <a:pt x="32550" y="0"/>
                    </a:moveTo>
                    <a:lnTo>
                      <a:pt x="2928625" y="0"/>
                    </a:lnTo>
                    <a:cubicBezTo>
                      <a:pt x="2946602" y="0"/>
                      <a:pt x="2961175" y="14573"/>
                      <a:pt x="2961175" y="32550"/>
                    </a:cubicBezTo>
                    <a:lnTo>
                      <a:pt x="2961175" y="781211"/>
                    </a:lnTo>
                    <a:cubicBezTo>
                      <a:pt x="2961175" y="799188"/>
                      <a:pt x="2946602" y="813761"/>
                      <a:pt x="2928625" y="813761"/>
                    </a:cubicBezTo>
                    <a:lnTo>
                      <a:pt x="32550" y="813761"/>
                    </a:lnTo>
                    <a:cubicBezTo>
                      <a:pt x="14573" y="813761"/>
                      <a:pt x="0" y="799188"/>
                      <a:pt x="0" y="781211"/>
                    </a:cubicBezTo>
                    <a:lnTo>
                      <a:pt x="0" y="32550"/>
                    </a:lnTo>
                    <a:cubicBezTo>
                      <a:pt x="0" y="14573"/>
                      <a:pt x="14573" y="0"/>
                      <a:pt x="32550" y="0"/>
                    </a:cubicBezTo>
                    <a:close/>
                  </a:path>
                </a:pathLst>
              </a:custGeom>
              <a:solidFill>
                <a:srgbClr val="0063BE">
                  <a:alpha val="74902"/>
                </a:srgbClr>
              </a:solidFill>
              <a:ln w="38100" cap="rnd">
                <a:solidFill>
                  <a:srgbClr val="F2F3F7">
                    <a:alpha val="74902"/>
                  </a:srgbClr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14300"/>
                <a:ext cx="2961175" cy="9280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880"/>
                  </a:lnSpc>
                </a:pPr>
              </a:p>
            </p:txBody>
          </p:sp>
        </p:grpSp>
      </p:grpSp>
      <p:sp>
        <p:nvSpPr>
          <p:cNvPr name="TextBox 11" id="11"/>
          <p:cNvSpPr txBox="true"/>
          <p:nvPr/>
        </p:nvSpPr>
        <p:spPr>
          <a:xfrm rot="0">
            <a:off x="1642986" y="1579671"/>
            <a:ext cx="11627147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Backups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Protect your data in cas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 of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cyberattacks, deletion, malfunctions, etc.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Help your business recover quickly.</a:t>
            </a:r>
          </a:p>
          <a:p>
            <a:pPr algn="just">
              <a:lnSpc>
                <a:spcPts val="5084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6635414" y="5307657"/>
            <a:ext cx="10623886" cy="3309512"/>
            <a:chOff x="0" y="0"/>
            <a:chExt cx="2432505" cy="7577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2505" cy="757765"/>
            </a:xfrm>
            <a:custGeom>
              <a:avLst/>
              <a:gdLst/>
              <a:ahLst/>
              <a:cxnLst/>
              <a:rect r="r" b="b" t="t" l="l"/>
              <a:pathLst>
                <a:path h="757765" w="2432505">
                  <a:moveTo>
                    <a:pt x="37165" y="0"/>
                  </a:moveTo>
                  <a:lnTo>
                    <a:pt x="2395340" y="0"/>
                  </a:lnTo>
                  <a:cubicBezTo>
                    <a:pt x="2405197" y="0"/>
                    <a:pt x="2414650" y="3916"/>
                    <a:pt x="2421620" y="10885"/>
                  </a:cubicBezTo>
                  <a:cubicBezTo>
                    <a:pt x="2428590" y="17855"/>
                    <a:pt x="2432505" y="27308"/>
                    <a:pt x="2432505" y="37165"/>
                  </a:cubicBezTo>
                  <a:lnTo>
                    <a:pt x="2432505" y="720600"/>
                  </a:lnTo>
                  <a:cubicBezTo>
                    <a:pt x="2432505" y="730456"/>
                    <a:pt x="2428590" y="739909"/>
                    <a:pt x="2421620" y="746879"/>
                  </a:cubicBezTo>
                  <a:cubicBezTo>
                    <a:pt x="2414650" y="753849"/>
                    <a:pt x="2405197" y="757765"/>
                    <a:pt x="2395340" y="757765"/>
                  </a:cubicBezTo>
                  <a:lnTo>
                    <a:pt x="37165" y="757765"/>
                  </a:lnTo>
                  <a:cubicBezTo>
                    <a:pt x="27308" y="757765"/>
                    <a:pt x="17855" y="753849"/>
                    <a:pt x="10885" y="746879"/>
                  </a:cubicBezTo>
                  <a:cubicBezTo>
                    <a:pt x="3916" y="739909"/>
                    <a:pt x="0" y="730456"/>
                    <a:pt x="0" y="720600"/>
                  </a:cubicBezTo>
                  <a:lnTo>
                    <a:pt x="0" y="37165"/>
                  </a:lnTo>
                  <a:cubicBezTo>
                    <a:pt x="0" y="27308"/>
                    <a:pt x="3916" y="17855"/>
                    <a:pt x="10885" y="10885"/>
                  </a:cubicBezTo>
                  <a:cubicBezTo>
                    <a:pt x="17855" y="3916"/>
                    <a:pt x="27308" y="0"/>
                    <a:pt x="37165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14300"/>
              <a:ext cx="2432505" cy="8720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394017" y="5559409"/>
            <a:ext cx="10623886" cy="3309512"/>
            <a:chOff x="0" y="0"/>
            <a:chExt cx="2432505" cy="7577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2505" cy="757765"/>
            </a:xfrm>
            <a:custGeom>
              <a:avLst/>
              <a:gdLst/>
              <a:ahLst/>
              <a:cxnLst/>
              <a:rect r="r" b="b" t="t" l="l"/>
              <a:pathLst>
                <a:path h="757765" w="2432505">
                  <a:moveTo>
                    <a:pt x="37165" y="0"/>
                  </a:moveTo>
                  <a:lnTo>
                    <a:pt x="2395340" y="0"/>
                  </a:lnTo>
                  <a:cubicBezTo>
                    <a:pt x="2405197" y="0"/>
                    <a:pt x="2414650" y="3916"/>
                    <a:pt x="2421620" y="10885"/>
                  </a:cubicBezTo>
                  <a:cubicBezTo>
                    <a:pt x="2428590" y="17855"/>
                    <a:pt x="2432505" y="27308"/>
                    <a:pt x="2432505" y="37165"/>
                  </a:cubicBezTo>
                  <a:lnTo>
                    <a:pt x="2432505" y="720600"/>
                  </a:lnTo>
                  <a:cubicBezTo>
                    <a:pt x="2432505" y="730456"/>
                    <a:pt x="2428590" y="739909"/>
                    <a:pt x="2421620" y="746879"/>
                  </a:cubicBezTo>
                  <a:cubicBezTo>
                    <a:pt x="2414650" y="753849"/>
                    <a:pt x="2405197" y="757765"/>
                    <a:pt x="2395340" y="757765"/>
                  </a:cubicBezTo>
                  <a:lnTo>
                    <a:pt x="37165" y="757765"/>
                  </a:lnTo>
                  <a:cubicBezTo>
                    <a:pt x="27308" y="757765"/>
                    <a:pt x="17855" y="753849"/>
                    <a:pt x="10885" y="746879"/>
                  </a:cubicBezTo>
                  <a:cubicBezTo>
                    <a:pt x="3916" y="739909"/>
                    <a:pt x="0" y="730456"/>
                    <a:pt x="0" y="720600"/>
                  </a:cubicBezTo>
                  <a:lnTo>
                    <a:pt x="0" y="37165"/>
                  </a:lnTo>
                  <a:cubicBezTo>
                    <a:pt x="0" y="27308"/>
                    <a:pt x="3916" y="17855"/>
                    <a:pt x="10885" y="10885"/>
                  </a:cubicBezTo>
                  <a:cubicBezTo>
                    <a:pt x="17855" y="3916"/>
                    <a:pt x="27308" y="0"/>
                    <a:pt x="37165" y="0"/>
                  </a:cubicBezTo>
                  <a:close/>
                </a:path>
              </a:pathLst>
            </a:custGeom>
            <a:solidFill>
              <a:srgbClr val="8FCA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14300"/>
              <a:ext cx="2432505" cy="8720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777478" y="5896154"/>
            <a:ext cx="10878915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Set up automatic backups of your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critical data and store them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in multiple secure locations.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2700000">
            <a:off x="2561371" y="6004386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-19050"/>
            <a:ext cx="18240788" cy="10242736"/>
          </a:xfrm>
          <a:custGeom>
            <a:avLst/>
            <a:gdLst/>
            <a:ahLst/>
            <a:cxnLst/>
            <a:rect r="r" b="b" t="t" l="l"/>
            <a:pathLst>
              <a:path h="10242736" w="18240788">
                <a:moveTo>
                  <a:pt x="0" y="0"/>
                </a:moveTo>
                <a:lnTo>
                  <a:pt x="18240788" y="0"/>
                </a:lnTo>
                <a:lnTo>
                  <a:pt x="18240788" y="10242736"/>
                </a:lnTo>
                <a:lnTo>
                  <a:pt x="0" y="1024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22951" y="7089187"/>
            <a:ext cx="9042099" cy="238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0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[MSP Email]</a:t>
            </a:r>
          </a:p>
          <a:p>
            <a:pPr algn="ctr">
              <a:lnSpc>
                <a:spcPts val="6200"/>
              </a:lnSpc>
            </a:pPr>
            <a:r>
              <a:rPr lang="en-US" sz="50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[MSP Phone Number]</a:t>
            </a:r>
          </a:p>
          <a:p>
            <a:pPr algn="ctr">
              <a:lnSpc>
                <a:spcPts val="6200"/>
              </a:lnSpc>
            </a:pPr>
            <a:r>
              <a:rPr lang="en-US" sz="50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[Any Additional Information]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75858" y="1016626"/>
            <a:ext cx="8536284" cy="160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0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To learn more, </a:t>
            </a:r>
          </a:p>
          <a:p>
            <a:pPr algn="ctr">
              <a:lnSpc>
                <a:spcPts val="6200"/>
              </a:lnSpc>
            </a:pPr>
            <a:r>
              <a:rPr lang="en-US" b="true" sz="50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visit [MSP Name] here: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67956" y="3014812"/>
            <a:ext cx="9552088" cy="160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0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[MSP Website]</a:t>
            </a:r>
          </a:p>
          <a:p>
            <a:pPr algn="ctr">
              <a:lnSpc>
                <a:spcPts val="6200"/>
              </a:lnSpc>
            </a:pPr>
            <a:r>
              <a:rPr lang="en-US" sz="50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[Any Additional Information]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51352" y="5822279"/>
            <a:ext cx="6585296" cy="822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b="true" sz="50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Or contact us here: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-21820"/>
            <a:ext cx="16756415" cy="10308820"/>
          </a:xfrm>
          <a:custGeom>
            <a:avLst/>
            <a:gdLst/>
            <a:ahLst/>
            <a:cxnLst/>
            <a:rect r="r" b="b" t="t" l="l"/>
            <a:pathLst>
              <a:path h="10308820" w="16756415">
                <a:moveTo>
                  <a:pt x="0" y="0"/>
                </a:moveTo>
                <a:lnTo>
                  <a:pt x="16756415" y="0"/>
                </a:lnTo>
                <a:lnTo>
                  <a:pt x="16756415" y="10308820"/>
                </a:lnTo>
                <a:lnTo>
                  <a:pt x="0" y="1030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6209" r="-15608" b="-369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15203" y="1028700"/>
            <a:ext cx="3855523" cy="3855523"/>
          </a:xfrm>
          <a:custGeom>
            <a:avLst/>
            <a:gdLst/>
            <a:ahLst/>
            <a:cxnLst/>
            <a:rect r="r" b="b" t="t" l="l"/>
            <a:pathLst>
              <a:path h="3855523" w="3855523">
                <a:moveTo>
                  <a:pt x="0" y="0"/>
                </a:moveTo>
                <a:lnTo>
                  <a:pt x="3855523" y="0"/>
                </a:lnTo>
                <a:lnTo>
                  <a:pt x="3855523" y="3855523"/>
                </a:lnTo>
                <a:lnTo>
                  <a:pt x="0" y="385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MAINTAIN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REGULAR UPDATES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44264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72042" y="2059286"/>
            <a:ext cx="4109715" cy="6168428"/>
          </a:xfrm>
          <a:custGeom>
            <a:avLst/>
            <a:gdLst/>
            <a:ahLst/>
            <a:cxnLst/>
            <a:rect r="r" b="b" t="t" l="l"/>
            <a:pathLst>
              <a:path h="6168428" w="4109715">
                <a:moveTo>
                  <a:pt x="0" y="0"/>
                </a:moveTo>
                <a:lnTo>
                  <a:pt x="4109715" y="0"/>
                </a:lnTo>
                <a:lnTo>
                  <a:pt x="4109715" y="6168428"/>
                </a:lnTo>
                <a:lnTo>
                  <a:pt x="0" y="616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92513" y="1432206"/>
            <a:ext cx="6958975" cy="758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6"/>
              </a:lnSpc>
            </a:pPr>
            <a:r>
              <a:rPr lang="en-US" b="true" sz="7391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Skipping software updates is like leaving your front door unlocked overnight...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74812" y="1512814"/>
            <a:ext cx="10831378" cy="3211706"/>
            <a:chOff x="0" y="0"/>
            <a:chExt cx="2437903" cy="7228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7903" cy="722884"/>
            </a:xfrm>
            <a:custGeom>
              <a:avLst/>
              <a:gdLst/>
              <a:ahLst/>
              <a:cxnLst/>
              <a:rect r="r" b="b" t="t" l="l"/>
              <a:pathLst>
                <a:path h="722884" w="2437903">
                  <a:moveTo>
                    <a:pt x="36453" y="0"/>
                  </a:moveTo>
                  <a:lnTo>
                    <a:pt x="2401450" y="0"/>
                  </a:lnTo>
                  <a:cubicBezTo>
                    <a:pt x="2421583" y="0"/>
                    <a:pt x="2437903" y="16321"/>
                    <a:pt x="2437903" y="36453"/>
                  </a:cubicBezTo>
                  <a:lnTo>
                    <a:pt x="2437903" y="686431"/>
                  </a:lnTo>
                  <a:cubicBezTo>
                    <a:pt x="2437903" y="706563"/>
                    <a:pt x="2421583" y="722884"/>
                    <a:pt x="2401450" y="722884"/>
                  </a:cubicBezTo>
                  <a:lnTo>
                    <a:pt x="36453" y="722884"/>
                  </a:lnTo>
                  <a:cubicBezTo>
                    <a:pt x="26785" y="722884"/>
                    <a:pt x="17513" y="719043"/>
                    <a:pt x="10677" y="712207"/>
                  </a:cubicBezTo>
                  <a:cubicBezTo>
                    <a:pt x="3841" y="705371"/>
                    <a:pt x="0" y="696099"/>
                    <a:pt x="0" y="686431"/>
                  </a:cubicBezTo>
                  <a:lnTo>
                    <a:pt x="0" y="36453"/>
                  </a:lnTo>
                  <a:cubicBezTo>
                    <a:pt x="0" y="26785"/>
                    <a:pt x="3841" y="17513"/>
                    <a:pt x="10677" y="10677"/>
                  </a:cubicBezTo>
                  <a:cubicBezTo>
                    <a:pt x="17513" y="3841"/>
                    <a:pt x="26785" y="0"/>
                    <a:pt x="36453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2437903" cy="837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768982"/>
            <a:ext cx="10831378" cy="3176943"/>
            <a:chOff x="0" y="0"/>
            <a:chExt cx="2437903" cy="715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903" cy="715060"/>
            </a:xfrm>
            <a:custGeom>
              <a:avLst/>
              <a:gdLst/>
              <a:ahLst/>
              <a:cxnLst/>
              <a:rect r="r" b="b" t="t" l="l"/>
              <a:pathLst>
                <a:path h="715060" w="2437903">
                  <a:moveTo>
                    <a:pt x="36453" y="0"/>
                  </a:moveTo>
                  <a:lnTo>
                    <a:pt x="2401450" y="0"/>
                  </a:lnTo>
                  <a:cubicBezTo>
                    <a:pt x="2421583" y="0"/>
                    <a:pt x="2437903" y="16321"/>
                    <a:pt x="2437903" y="36453"/>
                  </a:cubicBezTo>
                  <a:lnTo>
                    <a:pt x="2437903" y="678606"/>
                  </a:lnTo>
                  <a:cubicBezTo>
                    <a:pt x="2437903" y="688274"/>
                    <a:pt x="2434063" y="697546"/>
                    <a:pt x="2427226" y="704383"/>
                  </a:cubicBezTo>
                  <a:cubicBezTo>
                    <a:pt x="2420390" y="711219"/>
                    <a:pt x="2411118" y="715060"/>
                    <a:pt x="2401450" y="715060"/>
                  </a:cubicBezTo>
                  <a:lnTo>
                    <a:pt x="36453" y="715060"/>
                  </a:lnTo>
                  <a:cubicBezTo>
                    <a:pt x="16321" y="715060"/>
                    <a:pt x="0" y="698739"/>
                    <a:pt x="0" y="678606"/>
                  </a:cubicBezTo>
                  <a:lnTo>
                    <a:pt x="0" y="36453"/>
                  </a:lnTo>
                  <a:cubicBezTo>
                    <a:pt x="0" y="26785"/>
                    <a:pt x="3841" y="17513"/>
                    <a:pt x="10677" y="10677"/>
                  </a:cubicBezTo>
                  <a:cubicBezTo>
                    <a:pt x="17513" y="3841"/>
                    <a:pt x="26785" y="0"/>
                    <a:pt x="36453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2437903" cy="829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144000" y="5316543"/>
            <a:ext cx="8115300" cy="3211706"/>
            <a:chOff x="0" y="0"/>
            <a:chExt cx="1826574" cy="7228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26574" cy="722884"/>
            </a:xfrm>
            <a:custGeom>
              <a:avLst/>
              <a:gdLst/>
              <a:ahLst/>
              <a:cxnLst/>
              <a:rect r="r" b="b" t="t" l="l"/>
              <a:pathLst>
                <a:path h="722884" w="1826574">
                  <a:moveTo>
                    <a:pt x="48654" y="0"/>
                  </a:moveTo>
                  <a:lnTo>
                    <a:pt x="1777921" y="0"/>
                  </a:lnTo>
                  <a:cubicBezTo>
                    <a:pt x="1804791" y="0"/>
                    <a:pt x="1826574" y="21783"/>
                    <a:pt x="1826574" y="48654"/>
                  </a:cubicBezTo>
                  <a:lnTo>
                    <a:pt x="1826574" y="674230"/>
                  </a:lnTo>
                  <a:cubicBezTo>
                    <a:pt x="1826574" y="701101"/>
                    <a:pt x="1804791" y="722884"/>
                    <a:pt x="1777921" y="722884"/>
                  </a:cubicBezTo>
                  <a:lnTo>
                    <a:pt x="48654" y="722884"/>
                  </a:lnTo>
                  <a:cubicBezTo>
                    <a:pt x="21783" y="722884"/>
                    <a:pt x="0" y="701101"/>
                    <a:pt x="0" y="674230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1826574" cy="837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781147" y="5572712"/>
            <a:ext cx="8232040" cy="3176943"/>
            <a:chOff x="0" y="0"/>
            <a:chExt cx="1852850" cy="7150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52850" cy="715060"/>
            </a:xfrm>
            <a:custGeom>
              <a:avLst/>
              <a:gdLst/>
              <a:ahLst/>
              <a:cxnLst/>
              <a:rect r="r" b="b" t="t" l="l"/>
              <a:pathLst>
                <a:path h="715060" w="1852850">
                  <a:moveTo>
                    <a:pt x="47964" y="0"/>
                  </a:moveTo>
                  <a:lnTo>
                    <a:pt x="1804886" y="0"/>
                  </a:lnTo>
                  <a:cubicBezTo>
                    <a:pt x="1817607" y="0"/>
                    <a:pt x="1829807" y="5053"/>
                    <a:pt x="1838802" y="14048"/>
                  </a:cubicBezTo>
                  <a:cubicBezTo>
                    <a:pt x="1847797" y="23043"/>
                    <a:pt x="1852850" y="35243"/>
                    <a:pt x="1852850" y="47964"/>
                  </a:cubicBezTo>
                  <a:lnTo>
                    <a:pt x="1852850" y="667096"/>
                  </a:lnTo>
                  <a:cubicBezTo>
                    <a:pt x="1852850" y="679817"/>
                    <a:pt x="1847797" y="692016"/>
                    <a:pt x="1838802" y="701011"/>
                  </a:cubicBezTo>
                  <a:cubicBezTo>
                    <a:pt x="1829807" y="710006"/>
                    <a:pt x="1817607" y="715060"/>
                    <a:pt x="1804886" y="715060"/>
                  </a:cubicBezTo>
                  <a:lnTo>
                    <a:pt x="47964" y="715060"/>
                  </a:lnTo>
                  <a:cubicBezTo>
                    <a:pt x="35243" y="715060"/>
                    <a:pt x="23043" y="710006"/>
                    <a:pt x="14048" y="701011"/>
                  </a:cubicBezTo>
                  <a:cubicBezTo>
                    <a:pt x="5053" y="692016"/>
                    <a:pt x="0" y="679817"/>
                    <a:pt x="0" y="667096"/>
                  </a:cubicBezTo>
                  <a:lnTo>
                    <a:pt x="0" y="47964"/>
                  </a:lnTo>
                  <a:cubicBezTo>
                    <a:pt x="0" y="35243"/>
                    <a:pt x="5053" y="23043"/>
                    <a:pt x="14048" y="14048"/>
                  </a:cubicBezTo>
                  <a:cubicBezTo>
                    <a:pt x="23043" y="5053"/>
                    <a:pt x="35243" y="0"/>
                    <a:pt x="47964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1852850" cy="829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2700000">
            <a:off x="5536392" y="6004386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2" y="0"/>
                </a:lnTo>
                <a:lnTo>
                  <a:pt x="2724822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08441" y="6428436"/>
            <a:ext cx="2807045" cy="2807045"/>
          </a:xfrm>
          <a:custGeom>
            <a:avLst/>
            <a:gdLst/>
            <a:ahLst/>
            <a:cxnLst/>
            <a:rect r="r" b="b" t="t" l="l"/>
            <a:pathLst>
              <a:path h="2807045" w="2807045">
                <a:moveTo>
                  <a:pt x="0" y="0"/>
                </a:moveTo>
                <a:lnTo>
                  <a:pt x="2807045" y="0"/>
                </a:lnTo>
                <a:lnTo>
                  <a:pt x="2807045" y="2807045"/>
                </a:lnTo>
                <a:lnTo>
                  <a:pt x="0" y="2807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89359" y="2043893"/>
            <a:ext cx="9510060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Software updates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Fix bugs.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Give access to newer features.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 u="sng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Cover up security holes.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74888" y="5847622"/>
            <a:ext cx="6444559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Automate updates.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Monitor devices.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Prompt restarts.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868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148806" y="1335290"/>
            <a:ext cx="3236233" cy="3236233"/>
            <a:chOff x="0" y="0"/>
            <a:chExt cx="4314978" cy="431497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100089" y="100089"/>
              <a:ext cx="4114800" cy="4114800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14978" cy="4314978"/>
            </a:xfrm>
            <a:custGeom>
              <a:avLst/>
              <a:gdLst/>
              <a:ahLst/>
              <a:cxnLst/>
              <a:rect r="r" b="b" t="t" l="l"/>
              <a:pathLst>
                <a:path h="4314978" w="4314978">
                  <a:moveTo>
                    <a:pt x="0" y="0"/>
                  </a:moveTo>
                  <a:lnTo>
                    <a:pt x="4314978" y="0"/>
                  </a:lnTo>
                  <a:lnTo>
                    <a:pt x="4314978" y="4314978"/>
                  </a:lnTo>
                  <a:lnTo>
                    <a:pt x="0" y="431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PROTECT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LOGINS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9973" y="44264"/>
            <a:ext cx="9374748" cy="10241906"/>
          </a:xfrm>
          <a:custGeom>
            <a:avLst/>
            <a:gdLst/>
            <a:ahLst/>
            <a:cxnLst/>
            <a:rect r="r" b="b" t="t" l="l"/>
            <a:pathLst>
              <a:path h="10241906" w="9374748">
                <a:moveTo>
                  <a:pt x="0" y="0"/>
                </a:moveTo>
                <a:lnTo>
                  <a:pt x="9374748" y="0"/>
                </a:lnTo>
                <a:lnTo>
                  <a:pt x="9374748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106069" t="-19639" r="-1127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328" y="2452859"/>
            <a:ext cx="3089885" cy="5802602"/>
          </a:xfrm>
          <a:custGeom>
            <a:avLst/>
            <a:gdLst/>
            <a:ahLst/>
            <a:cxnLst/>
            <a:rect r="r" b="b" t="t" l="l"/>
            <a:pathLst>
              <a:path h="5802602" w="3089885">
                <a:moveTo>
                  <a:pt x="0" y="0"/>
                </a:moveTo>
                <a:lnTo>
                  <a:pt x="3089885" y="0"/>
                </a:lnTo>
                <a:lnTo>
                  <a:pt x="3089885" y="5802602"/>
                </a:lnTo>
                <a:lnTo>
                  <a:pt x="0" y="58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70740" y="2561066"/>
            <a:ext cx="3388560" cy="2261864"/>
          </a:xfrm>
          <a:custGeom>
            <a:avLst/>
            <a:gdLst/>
            <a:ahLst/>
            <a:cxnLst/>
            <a:rect r="r" b="b" t="t" l="l"/>
            <a:pathLst>
              <a:path h="2261864" w="3388560">
                <a:moveTo>
                  <a:pt x="0" y="0"/>
                </a:moveTo>
                <a:lnTo>
                  <a:pt x="3388560" y="0"/>
                </a:lnTo>
                <a:lnTo>
                  <a:pt x="3388560" y="2261864"/>
                </a:lnTo>
                <a:lnTo>
                  <a:pt x="0" y="22618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345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2513" y="1059180"/>
            <a:ext cx="6958975" cy="814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b="true" sz="6999" i="true">
                <a:solidFill>
                  <a:srgbClr val="FEFEF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When your logins aren’t secure, it’s like locking your front door but leaving a window wide open!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2256098">
            <a:off x="12868612" y="5885489"/>
            <a:ext cx="3196095" cy="994784"/>
          </a:xfrm>
          <a:custGeom>
            <a:avLst/>
            <a:gdLst/>
            <a:ahLst/>
            <a:cxnLst/>
            <a:rect r="r" b="b" t="t" l="l"/>
            <a:pathLst>
              <a:path h="994784" w="3196095">
                <a:moveTo>
                  <a:pt x="0" y="0"/>
                </a:moveTo>
                <a:lnTo>
                  <a:pt x="3196094" y="0"/>
                </a:lnTo>
                <a:lnTo>
                  <a:pt x="3196094" y="994784"/>
                </a:lnTo>
                <a:lnTo>
                  <a:pt x="0" y="994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5868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11" y="44264"/>
            <a:ext cx="18239310" cy="10241906"/>
          </a:xfrm>
          <a:custGeom>
            <a:avLst/>
            <a:gdLst/>
            <a:ahLst/>
            <a:cxnLst/>
            <a:rect r="r" b="b" t="t" l="l"/>
            <a:pathLst>
              <a:path h="10241906" w="18239310">
                <a:moveTo>
                  <a:pt x="0" y="0"/>
                </a:moveTo>
                <a:lnTo>
                  <a:pt x="18239310" y="0"/>
                </a:lnTo>
                <a:lnTo>
                  <a:pt x="18239310" y="10241906"/>
                </a:lnTo>
                <a:lnTo>
                  <a:pt x="0" y="1024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-5916" t="-19639" r="-5795" b="-129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868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98428" y="1440120"/>
            <a:ext cx="13563838" cy="3211706"/>
            <a:chOff x="0" y="0"/>
            <a:chExt cx="3052919" cy="722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52919" cy="722884"/>
            </a:xfrm>
            <a:custGeom>
              <a:avLst/>
              <a:gdLst/>
              <a:ahLst/>
              <a:cxnLst/>
              <a:rect r="r" b="b" t="t" l="l"/>
              <a:pathLst>
                <a:path h="722884" w="3052919">
                  <a:moveTo>
                    <a:pt x="29110" y="0"/>
                  </a:moveTo>
                  <a:lnTo>
                    <a:pt x="3023810" y="0"/>
                  </a:lnTo>
                  <a:cubicBezTo>
                    <a:pt x="3031530" y="0"/>
                    <a:pt x="3038934" y="3067"/>
                    <a:pt x="3044393" y="8526"/>
                  </a:cubicBezTo>
                  <a:cubicBezTo>
                    <a:pt x="3049853" y="13985"/>
                    <a:pt x="3052919" y="21389"/>
                    <a:pt x="3052919" y="29110"/>
                  </a:cubicBezTo>
                  <a:lnTo>
                    <a:pt x="3052919" y="693774"/>
                  </a:lnTo>
                  <a:cubicBezTo>
                    <a:pt x="3052919" y="709851"/>
                    <a:pt x="3039887" y="722884"/>
                    <a:pt x="3023810" y="722884"/>
                  </a:cubicBezTo>
                  <a:lnTo>
                    <a:pt x="29110" y="722884"/>
                  </a:lnTo>
                  <a:cubicBezTo>
                    <a:pt x="21389" y="722884"/>
                    <a:pt x="13985" y="719817"/>
                    <a:pt x="8526" y="714358"/>
                  </a:cubicBezTo>
                  <a:cubicBezTo>
                    <a:pt x="3067" y="708899"/>
                    <a:pt x="0" y="701495"/>
                    <a:pt x="0" y="693774"/>
                  </a:cubicBezTo>
                  <a:lnTo>
                    <a:pt x="0" y="29110"/>
                  </a:lnTo>
                  <a:cubicBezTo>
                    <a:pt x="0" y="21389"/>
                    <a:pt x="3067" y="13985"/>
                    <a:pt x="8526" y="8526"/>
                  </a:cubicBezTo>
                  <a:cubicBezTo>
                    <a:pt x="13985" y="3067"/>
                    <a:pt x="21389" y="0"/>
                    <a:pt x="29110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14300"/>
              <a:ext cx="3052919" cy="837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52316" y="1696288"/>
            <a:ext cx="13628988" cy="3176943"/>
            <a:chOff x="0" y="0"/>
            <a:chExt cx="3067583" cy="7150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67583" cy="715060"/>
            </a:xfrm>
            <a:custGeom>
              <a:avLst/>
              <a:gdLst/>
              <a:ahLst/>
              <a:cxnLst/>
              <a:rect r="r" b="b" t="t" l="l"/>
              <a:pathLst>
                <a:path h="715060" w="3067583">
                  <a:moveTo>
                    <a:pt x="28970" y="0"/>
                  </a:moveTo>
                  <a:lnTo>
                    <a:pt x="3038613" y="0"/>
                  </a:lnTo>
                  <a:cubicBezTo>
                    <a:pt x="3046296" y="0"/>
                    <a:pt x="3053665" y="3052"/>
                    <a:pt x="3059098" y="8485"/>
                  </a:cubicBezTo>
                  <a:cubicBezTo>
                    <a:pt x="3064531" y="13918"/>
                    <a:pt x="3067583" y="21287"/>
                    <a:pt x="3067583" y="28970"/>
                  </a:cubicBezTo>
                  <a:lnTo>
                    <a:pt x="3067583" y="686089"/>
                  </a:lnTo>
                  <a:cubicBezTo>
                    <a:pt x="3067583" y="693773"/>
                    <a:pt x="3064531" y="701141"/>
                    <a:pt x="3059098" y="706574"/>
                  </a:cubicBezTo>
                  <a:cubicBezTo>
                    <a:pt x="3053665" y="712007"/>
                    <a:pt x="3046296" y="715060"/>
                    <a:pt x="3038613" y="715060"/>
                  </a:cubicBezTo>
                  <a:lnTo>
                    <a:pt x="28970" y="715060"/>
                  </a:lnTo>
                  <a:cubicBezTo>
                    <a:pt x="12971" y="715060"/>
                    <a:pt x="0" y="702089"/>
                    <a:pt x="0" y="686089"/>
                  </a:cubicBezTo>
                  <a:lnTo>
                    <a:pt x="0" y="28970"/>
                  </a:lnTo>
                  <a:cubicBezTo>
                    <a:pt x="0" y="21287"/>
                    <a:pt x="3052" y="13918"/>
                    <a:pt x="8485" y="8485"/>
                  </a:cubicBezTo>
                  <a:cubicBezTo>
                    <a:pt x="13918" y="3052"/>
                    <a:pt x="21287" y="0"/>
                    <a:pt x="28970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14300"/>
              <a:ext cx="3067583" cy="829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12975" y="1971199"/>
            <a:ext cx="12968329" cy="32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1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Protecting your logins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Ensure only the right team members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 can access accounts. 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ep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cyb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cri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minals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ho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try and </a:t>
            </a:r>
            <a:r>
              <a:rPr lang="en-US" sz="4100" u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neak in</a:t>
            </a:r>
            <a:r>
              <a:rPr lang="en-US" b="true" sz="4100" u="non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4335387" y="5185524"/>
            <a:ext cx="12732233" cy="3533272"/>
            <a:chOff x="0" y="0"/>
            <a:chExt cx="2865743" cy="7952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65743" cy="795261"/>
            </a:xfrm>
            <a:custGeom>
              <a:avLst/>
              <a:gdLst/>
              <a:ahLst/>
              <a:cxnLst/>
              <a:rect r="r" b="b" t="t" l="l"/>
              <a:pathLst>
                <a:path h="795261" w="2865743">
                  <a:moveTo>
                    <a:pt x="31011" y="0"/>
                  </a:moveTo>
                  <a:lnTo>
                    <a:pt x="2834733" y="0"/>
                  </a:lnTo>
                  <a:cubicBezTo>
                    <a:pt x="2842957" y="0"/>
                    <a:pt x="2850845" y="3267"/>
                    <a:pt x="2856661" y="9083"/>
                  </a:cubicBezTo>
                  <a:cubicBezTo>
                    <a:pt x="2862476" y="14899"/>
                    <a:pt x="2865743" y="22786"/>
                    <a:pt x="2865743" y="31011"/>
                  </a:cubicBezTo>
                  <a:lnTo>
                    <a:pt x="2865743" y="764250"/>
                  </a:lnTo>
                  <a:cubicBezTo>
                    <a:pt x="2865743" y="781377"/>
                    <a:pt x="2851859" y="795261"/>
                    <a:pt x="2834733" y="795261"/>
                  </a:cubicBezTo>
                  <a:lnTo>
                    <a:pt x="31011" y="795261"/>
                  </a:lnTo>
                  <a:cubicBezTo>
                    <a:pt x="22786" y="795261"/>
                    <a:pt x="14899" y="791994"/>
                    <a:pt x="9083" y="786178"/>
                  </a:cubicBezTo>
                  <a:cubicBezTo>
                    <a:pt x="3267" y="780363"/>
                    <a:pt x="0" y="772475"/>
                    <a:pt x="0" y="764250"/>
                  </a:cubicBezTo>
                  <a:lnTo>
                    <a:pt x="0" y="31011"/>
                  </a:lnTo>
                  <a:cubicBezTo>
                    <a:pt x="0" y="22786"/>
                    <a:pt x="3267" y="14899"/>
                    <a:pt x="9083" y="9083"/>
                  </a:cubicBezTo>
                  <a:cubicBezTo>
                    <a:pt x="14899" y="3267"/>
                    <a:pt x="22786" y="0"/>
                    <a:pt x="31011" y="0"/>
                  </a:cubicBezTo>
                  <a:close/>
                </a:path>
              </a:pathLst>
            </a:custGeom>
            <a:solidFill>
              <a:srgbClr val="0063BE">
                <a:alpha val="74902"/>
              </a:srgbClr>
            </a:solidFill>
            <a:ln w="38100" cap="rnd">
              <a:solidFill>
                <a:srgbClr val="F2F3F7">
                  <a:alpha val="74902"/>
                </a:srgbClr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14300"/>
              <a:ext cx="2865743" cy="909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127490" y="5404965"/>
            <a:ext cx="12696290" cy="3441915"/>
            <a:chOff x="0" y="0"/>
            <a:chExt cx="2701277" cy="7323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01277" cy="732306"/>
            </a:xfrm>
            <a:custGeom>
              <a:avLst/>
              <a:gdLst/>
              <a:ahLst/>
              <a:cxnLst/>
              <a:rect r="r" b="b" t="t" l="l"/>
              <a:pathLst>
                <a:path h="732306" w="2701277">
                  <a:moveTo>
                    <a:pt x="31099" y="0"/>
                  </a:moveTo>
                  <a:lnTo>
                    <a:pt x="2670178" y="0"/>
                  </a:lnTo>
                  <a:cubicBezTo>
                    <a:pt x="2687354" y="0"/>
                    <a:pt x="2701277" y="13923"/>
                    <a:pt x="2701277" y="31099"/>
                  </a:cubicBezTo>
                  <a:lnTo>
                    <a:pt x="2701277" y="701207"/>
                  </a:lnTo>
                  <a:cubicBezTo>
                    <a:pt x="2701277" y="718382"/>
                    <a:pt x="2687354" y="732306"/>
                    <a:pt x="2670178" y="732306"/>
                  </a:cubicBezTo>
                  <a:lnTo>
                    <a:pt x="31099" y="732306"/>
                  </a:lnTo>
                  <a:cubicBezTo>
                    <a:pt x="13923" y="732306"/>
                    <a:pt x="0" y="718382"/>
                    <a:pt x="0" y="701207"/>
                  </a:cubicBezTo>
                  <a:lnTo>
                    <a:pt x="0" y="31099"/>
                  </a:lnTo>
                  <a:cubicBezTo>
                    <a:pt x="0" y="13923"/>
                    <a:pt x="13923" y="0"/>
                    <a:pt x="31099" y="0"/>
                  </a:cubicBezTo>
                  <a:close/>
                </a:path>
              </a:pathLst>
            </a:custGeom>
            <a:solidFill>
              <a:srgbClr val="68B4E7">
                <a:alpha val="74902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2701277" cy="7894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2700000">
            <a:off x="999236" y="5931691"/>
            <a:ext cx="2724823" cy="848101"/>
          </a:xfrm>
          <a:custGeom>
            <a:avLst/>
            <a:gdLst/>
            <a:ahLst/>
            <a:cxnLst/>
            <a:rect r="r" b="b" t="t" l="l"/>
            <a:pathLst>
              <a:path h="848101" w="2724823">
                <a:moveTo>
                  <a:pt x="0" y="0"/>
                </a:moveTo>
                <a:lnTo>
                  <a:pt x="2724823" y="0"/>
                </a:lnTo>
                <a:lnTo>
                  <a:pt x="2724823" y="848101"/>
                </a:lnTo>
                <a:lnTo>
                  <a:pt x="0" y="84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70084" y="2018824"/>
            <a:ext cx="1865600" cy="1865600"/>
          </a:xfrm>
          <a:custGeom>
            <a:avLst/>
            <a:gdLst/>
            <a:ahLst/>
            <a:cxnLst/>
            <a:rect r="r" b="b" t="t" l="l"/>
            <a:pathLst>
              <a:path h="1865600" w="1865600">
                <a:moveTo>
                  <a:pt x="0" y="0"/>
                </a:moveTo>
                <a:lnTo>
                  <a:pt x="1865600" y="0"/>
                </a:lnTo>
                <a:lnTo>
                  <a:pt x="1865600" y="1865600"/>
                </a:lnTo>
                <a:lnTo>
                  <a:pt x="0" y="186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648526" y="5812362"/>
            <a:ext cx="12105954" cy="257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b="true" sz="41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[MSP name]’s role is to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Implement MFA and password managers.</a:t>
            </a:r>
          </a:p>
          <a:p>
            <a:pPr algn="just" marL="885191" indent="-442595" lvl="1">
              <a:lnSpc>
                <a:spcPts val="5084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Educate your team on safe password </a:t>
            </a:r>
          </a:p>
          <a:p>
            <a:pPr algn="just">
              <a:lnSpc>
                <a:spcPts val="5084"/>
              </a:lnSpc>
            </a:pP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r>
              <a:rPr lang="en-US" sz="4100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practices.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-10910"/>
            <a:ext cx="16756415" cy="10308820"/>
          </a:xfrm>
          <a:custGeom>
            <a:avLst/>
            <a:gdLst/>
            <a:ahLst/>
            <a:cxnLst/>
            <a:rect r="r" b="b" t="t" l="l"/>
            <a:pathLst>
              <a:path h="10308820" w="16756415">
                <a:moveTo>
                  <a:pt x="0" y="0"/>
                </a:moveTo>
                <a:lnTo>
                  <a:pt x="16756415" y="0"/>
                </a:lnTo>
                <a:lnTo>
                  <a:pt x="16756415" y="10308820"/>
                </a:lnTo>
                <a:lnTo>
                  <a:pt x="0" y="1030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6209" r="-15608" b="-369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17887" y="1331384"/>
            <a:ext cx="3569163" cy="3250154"/>
            <a:chOff x="0" y="0"/>
            <a:chExt cx="4758884" cy="433353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644084" y="158605"/>
              <a:ext cx="4114800" cy="4114800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33539" cy="4333539"/>
            </a:xfrm>
            <a:custGeom>
              <a:avLst/>
              <a:gdLst/>
              <a:ahLst/>
              <a:cxnLst/>
              <a:rect r="r" b="b" t="t" l="l"/>
              <a:pathLst>
                <a:path h="4333539" w="4333539">
                  <a:moveTo>
                    <a:pt x="0" y="0"/>
                  </a:moveTo>
                  <a:lnTo>
                    <a:pt x="4333539" y="0"/>
                  </a:lnTo>
                  <a:lnTo>
                    <a:pt x="4333539" y="4333539"/>
                  </a:lnTo>
                  <a:lnTo>
                    <a:pt x="0" y="4333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36136" y="9120273"/>
            <a:ext cx="1351864" cy="1166727"/>
          </a:xfrm>
          <a:custGeom>
            <a:avLst/>
            <a:gdLst/>
            <a:ahLst/>
            <a:cxnLst/>
            <a:rect r="r" b="b" t="t" l="l"/>
            <a:pathLst>
              <a:path h="1166727" w="1351864">
                <a:moveTo>
                  <a:pt x="0" y="0"/>
                </a:moveTo>
                <a:lnTo>
                  <a:pt x="1351864" y="0"/>
                </a:lnTo>
                <a:lnTo>
                  <a:pt x="1351864" y="1166727"/>
                </a:lnTo>
                <a:lnTo>
                  <a:pt x="0" y="1166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868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9335" y="5095875"/>
            <a:ext cx="17469329" cy="360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MANAGE </a:t>
            </a:r>
          </a:p>
          <a:p>
            <a:pPr algn="ctr">
              <a:lnSpc>
                <a:spcPts val="13679"/>
              </a:lnSpc>
            </a:pPr>
            <a:r>
              <a:rPr lang="en-US" b="true" sz="1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DAGjmc99zvA</dc:identifier>
  <dcterms:modified xsi:type="dcterms:W3CDTF">2011-08-01T06:04:30Z</dcterms:modified>
  <cp:revision>1</cp:revision>
  <dc:title>The Simple 7 Lunch And Learn Final</dc:title>
</cp:coreProperties>
</file>